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30" r:id="rId2"/>
    <p:sldId id="410" r:id="rId3"/>
    <p:sldId id="451" r:id="rId4"/>
    <p:sldId id="421" r:id="rId5"/>
    <p:sldId id="452" r:id="rId6"/>
    <p:sldId id="453" r:id="rId7"/>
    <p:sldId id="454" r:id="rId8"/>
    <p:sldId id="461" r:id="rId9"/>
    <p:sldId id="455" r:id="rId10"/>
    <p:sldId id="456" r:id="rId11"/>
    <p:sldId id="457" r:id="rId12"/>
    <p:sldId id="458" r:id="rId13"/>
    <p:sldId id="423" r:id="rId14"/>
    <p:sldId id="459" r:id="rId15"/>
    <p:sldId id="477" r:id="rId16"/>
    <p:sldId id="425" r:id="rId17"/>
    <p:sldId id="424" r:id="rId18"/>
    <p:sldId id="460" r:id="rId19"/>
    <p:sldId id="467" r:id="rId20"/>
    <p:sldId id="471" r:id="rId21"/>
    <p:sldId id="476" r:id="rId22"/>
    <p:sldId id="478" r:id="rId23"/>
    <p:sldId id="479" r:id="rId24"/>
    <p:sldId id="463" r:id="rId25"/>
    <p:sldId id="462" r:id="rId26"/>
    <p:sldId id="435" r:id="rId27"/>
    <p:sldId id="474" r:id="rId28"/>
    <p:sldId id="438" r:id="rId29"/>
    <p:sldId id="439" r:id="rId30"/>
    <p:sldId id="442" r:id="rId31"/>
    <p:sldId id="443" r:id="rId32"/>
    <p:sldId id="464" r:id="rId33"/>
    <p:sldId id="440" r:id="rId34"/>
    <p:sldId id="480" r:id="rId35"/>
    <p:sldId id="481" r:id="rId36"/>
    <p:sldId id="482" r:id="rId37"/>
    <p:sldId id="444" r:id="rId38"/>
    <p:sldId id="470" r:id="rId39"/>
    <p:sldId id="445" r:id="rId40"/>
    <p:sldId id="473" r:id="rId41"/>
    <p:sldId id="465" r:id="rId42"/>
    <p:sldId id="466" r:id="rId43"/>
    <p:sldId id="446" r:id="rId44"/>
    <p:sldId id="447" r:id="rId45"/>
    <p:sldId id="475" r:id="rId46"/>
    <p:sldId id="448" r:id="rId47"/>
    <p:sldId id="449" r:id="rId48"/>
    <p:sldId id="450" r:id="rId49"/>
    <p:sldId id="468" r:id="rId50"/>
    <p:sldId id="472" r:id="rId51"/>
  </p:sldIdLst>
  <p:sldSz cx="9144000" cy="6858000" type="screen4x3"/>
  <p:notesSz cx="10234613" cy="70993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336600"/>
    <a:srgbClr val="003300"/>
    <a:srgbClr val="CCECFF"/>
    <a:srgbClr val="FFFFFF"/>
    <a:srgbClr val="CCFF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9" autoAdjust="0"/>
    <p:restoredTop sz="94737" autoAdjust="0"/>
  </p:normalViewPr>
  <p:slideViewPr>
    <p:cSldViewPr>
      <p:cViewPr varScale="1">
        <p:scale>
          <a:sx n="72" d="100"/>
          <a:sy n="72" d="100"/>
        </p:scale>
        <p:origin x="58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3042" y="-114"/>
      </p:cViewPr>
      <p:guideLst>
        <p:guide orient="horz" pos="2236"/>
        <p:guide pos="3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wmf"/><Relationship Id="rId1" Type="http://schemas.openxmlformats.org/officeDocument/2006/relationships/image" Target="../media/image4.emf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wmf"/><Relationship Id="rId2" Type="http://schemas.openxmlformats.org/officeDocument/2006/relationships/image" Target="../media/image43.emf"/><Relationship Id="rId1" Type="http://schemas.openxmlformats.org/officeDocument/2006/relationships/image" Target="../media/image42.emf"/><Relationship Id="rId6" Type="http://schemas.openxmlformats.org/officeDocument/2006/relationships/image" Target="../media/image47.wmf"/><Relationship Id="rId5" Type="http://schemas.openxmlformats.org/officeDocument/2006/relationships/image" Target="../media/image46.emf"/><Relationship Id="rId10" Type="http://schemas.openxmlformats.org/officeDocument/2006/relationships/image" Target="../media/image51.w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7" Type="http://schemas.openxmlformats.org/officeDocument/2006/relationships/image" Target="../media/image67.wmf"/><Relationship Id="rId2" Type="http://schemas.openxmlformats.org/officeDocument/2006/relationships/image" Target="../media/image62.emf"/><Relationship Id="rId1" Type="http://schemas.openxmlformats.org/officeDocument/2006/relationships/image" Target="../media/image61.emf"/><Relationship Id="rId6" Type="http://schemas.openxmlformats.org/officeDocument/2006/relationships/image" Target="../media/image66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0.wmf"/><Relationship Id="rId7" Type="http://schemas.openxmlformats.org/officeDocument/2006/relationships/image" Target="../media/image74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6" Type="http://schemas.openxmlformats.org/officeDocument/2006/relationships/image" Target="../media/image73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Relationship Id="rId9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Relationship Id="rId9" Type="http://schemas.openxmlformats.org/officeDocument/2006/relationships/image" Target="../media/image82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image" Target="../media/image83.wmf"/><Relationship Id="rId7" Type="http://schemas.openxmlformats.org/officeDocument/2006/relationships/image" Target="../media/image87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86.wmf"/><Relationship Id="rId11" Type="http://schemas.openxmlformats.org/officeDocument/2006/relationships/image" Target="../media/image91.wmf"/><Relationship Id="rId5" Type="http://schemas.openxmlformats.org/officeDocument/2006/relationships/image" Target="../media/image85.wmf"/><Relationship Id="rId10" Type="http://schemas.openxmlformats.org/officeDocument/2006/relationships/image" Target="../media/image90.wmf"/><Relationship Id="rId4" Type="http://schemas.openxmlformats.org/officeDocument/2006/relationships/image" Target="../media/image84.wmf"/><Relationship Id="rId9" Type="http://schemas.openxmlformats.org/officeDocument/2006/relationships/image" Target="../media/image8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5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94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7.wmf"/><Relationship Id="rId7" Type="http://schemas.openxmlformats.org/officeDocument/2006/relationships/image" Target="../media/image111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6" Type="http://schemas.openxmlformats.org/officeDocument/2006/relationships/image" Target="../media/image110.emf"/><Relationship Id="rId11" Type="http://schemas.openxmlformats.org/officeDocument/2006/relationships/image" Target="../media/image115.wmf"/><Relationship Id="rId5" Type="http://schemas.openxmlformats.org/officeDocument/2006/relationships/image" Target="../media/image109.wmf"/><Relationship Id="rId10" Type="http://schemas.openxmlformats.org/officeDocument/2006/relationships/image" Target="../media/image114.emf"/><Relationship Id="rId4" Type="http://schemas.openxmlformats.org/officeDocument/2006/relationships/image" Target="../media/image108.wmf"/><Relationship Id="rId9" Type="http://schemas.openxmlformats.org/officeDocument/2006/relationships/image" Target="../media/image1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7" Type="http://schemas.openxmlformats.org/officeDocument/2006/relationships/image" Target="../media/image123.emf"/><Relationship Id="rId2" Type="http://schemas.openxmlformats.org/officeDocument/2006/relationships/image" Target="../media/image118.emf"/><Relationship Id="rId1" Type="http://schemas.openxmlformats.org/officeDocument/2006/relationships/image" Target="../media/image117.wmf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wmf"/></Relationships>
</file>

<file path=ppt/drawings/_rels/vmlDrawing2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emf"/><Relationship Id="rId3" Type="http://schemas.openxmlformats.org/officeDocument/2006/relationships/image" Target="../media/image126.emf"/><Relationship Id="rId7" Type="http://schemas.openxmlformats.org/officeDocument/2006/relationships/image" Target="../media/image130.emf"/><Relationship Id="rId2" Type="http://schemas.openxmlformats.org/officeDocument/2006/relationships/image" Target="../media/image125.emf"/><Relationship Id="rId1" Type="http://schemas.openxmlformats.org/officeDocument/2006/relationships/image" Target="../media/image124.emf"/><Relationship Id="rId6" Type="http://schemas.openxmlformats.org/officeDocument/2006/relationships/image" Target="../media/image129.emf"/><Relationship Id="rId5" Type="http://schemas.openxmlformats.org/officeDocument/2006/relationships/image" Target="../media/image128.emf"/><Relationship Id="rId10" Type="http://schemas.openxmlformats.org/officeDocument/2006/relationships/image" Target="../media/image133.emf"/><Relationship Id="rId4" Type="http://schemas.openxmlformats.org/officeDocument/2006/relationships/image" Target="../media/image127.emf"/><Relationship Id="rId9" Type="http://schemas.openxmlformats.org/officeDocument/2006/relationships/image" Target="../media/image132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24.emf"/><Relationship Id="rId1" Type="http://schemas.openxmlformats.org/officeDocument/2006/relationships/image" Target="../media/image134.emf"/><Relationship Id="rId4" Type="http://schemas.openxmlformats.org/officeDocument/2006/relationships/image" Target="../media/image136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wmf"/><Relationship Id="rId7" Type="http://schemas.openxmlformats.org/officeDocument/2006/relationships/image" Target="../media/image143.wmf"/><Relationship Id="rId2" Type="http://schemas.openxmlformats.org/officeDocument/2006/relationships/image" Target="../media/image138.wmf"/><Relationship Id="rId1" Type="http://schemas.openxmlformats.org/officeDocument/2006/relationships/image" Target="../media/image137.wmf"/><Relationship Id="rId6" Type="http://schemas.openxmlformats.org/officeDocument/2006/relationships/image" Target="../media/image142.wmf"/><Relationship Id="rId5" Type="http://schemas.openxmlformats.org/officeDocument/2006/relationships/image" Target="../media/image141.wmf"/><Relationship Id="rId4" Type="http://schemas.openxmlformats.org/officeDocument/2006/relationships/image" Target="../media/image140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wmf"/><Relationship Id="rId3" Type="http://schemas.openxmlformats.org/officeDocument/2006/relationships/image" Target="../media/image146.emf"/><Relationship Id="rId7" Type="http://schemas.openxmlformats.org/officeDocument/2006/relationships/image" Target="../media/image150.wmf"/><Relationship Id="rId12" Type="http://schemas.openxmlformats.org/officeDocument/2006/relationships/image" Target="../media/image155.wmf"/><Relationship Id="rId2" Type="http://schemas.openxmlformats.org/officeDocument/2006/relationships/image" Target="../media/image145.emf"/><Relationship Id="rId1" Type="http://schemas.openxmlformats.org/officeDocument/2006/relationships/image" Target="../media/image144.emf"/><Relationship Id="rId6" Type="http://schemas.openxmlformats.org/officeDocument/2006/relationships/image" Target="../media/image149.emf"/><Relationship Id="rId11" Type="http://schemas.openxmlformats.org/officeDocument/2006/relationships/image" Target="../media/image154.wmf"/><Relationship Id="rId5" Type="http://schemas.openxmlformats.org/officeDocument/2006/relationships/image" Target="../media/image148.emf"/><Relationship Id="rId10" Type="http://schemas.openxmlformats.org/officeDocument/2006/relationships/image" Target="../media/image153.wmf"/><Relationship Id="rId4" Type="http://schemas.openxmlformats.org/officeDocument/2006/relationships/image" Target="../media/image147.emf"/><Relationship Id="rId9" Type="http://schemas.openxmlformats.org/officeDocument/2006/relationships/image" Target="../media/image152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image" Target="../media/image157.emf"/><Relationship Id="rId1" Type="http://schemas.openxmlformats.org/officeDocument/2006/relationships/image" Target="../media/image156.wmf"/><Relationship Id="rId4" Type="http://schemas.openxmlformats.org/officeDocument/2006/relationships/image" Target="../media/image159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wmf"/><Relationship Id="rId4" Type="http://schemas.openxmlformats.org/officeDocument/2006/relationships/image" Target="../media/image16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Relationship Id="rId5" Type="http://schemas.openxmlformats.org/officeDocument/2006/relationships/image" Target="../media/image168.emf"/><Relationship Id="rId4" Type="http://schemas.openxmlformats.org/officeDocument/2006/relationships/image" Target="../media/image16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3.wmf"/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emf"/><Relationship Id="rId7" Type="http://schemas.openxmlformats.org/officeDocument/2006/relationships/image" Target="../media/image39.wmf"/><Relationship Id="rId2" Type="http://schemas.openxmlformats.org/officeDocument/2006/relationships/image" Target="../media/image34.emf"/><Relationship Id="rId1" Type="http://schemas.openxmlformats.org/officeDocument/2006/relationships/image" Target="../media/image33.emf"/><Relationship Id="rId6" Type="http://schemas.openxmlformats.org/officeDocument/2006/relationships/image" Target="../media/image38.w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0E1701C-9928-46A0-9B0D-7DFAA256756E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0C5340A-41A0-4488-805F-1E834B357C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550" y="0"/>
            <a:ext cx="44354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089E169-7F91-4379-B76B-F28EE6B442FE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4863" y="530225"/>
            <a:ext cx="3551237" cy="26638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9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5525" y="3371850"/>
            <a:ext cx="8186738" cy="319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3700"/>
            <a:ext cx="44354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550" y="6743700"/>
            <a:ext cx="443547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32" tIns="49516" rIns="99032" bIns="49516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spcBef>
                <a:spcPct val="0"/>
              </a:spcBef>
              <a:defRPr sz="12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295C842-5AA2-452A-B0A0-F3B7653E6A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B089E169-7F91-4379-B76B-F28EE6B442FE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295C842-5AA2-452A-B0A0-F3B7653E6A06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5356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CB5F30-F554-4A8B-A3D1-F9AC07315E58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4475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26961A-68AD-461A-A7AF-13CAD81BAC0E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30362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6DB4C7-9E79-4C85-B5C0-0B80528C64BF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440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729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9CFB6A-7EF6-4FFB-BFAB-ED58714A99C5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442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2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8337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9AA54C-86C2-416B-B1DF-BF3821697620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444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1393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58FAB2-2D5B-40B9-91AB-548C5FC6EEEB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446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48719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D358CA-CBE3-41E9-ADAC-5CCED56D6057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448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120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6105935-0BE9-425E-975C-63DCD8A2CBE0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450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7828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>
              <a:defRPr/>
            </a:pPr>
            <a:fld id="{B089E169-7F91-4379-B76B-F28EE6B442FE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95C842-5AA2-452A-B0A0-F3B7653E6A0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0795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4B6F25-3F02-4EE8-A648-E9E627DB2ABE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BA1B7-6A93-43E9-AC74-1965458B19F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910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922C08-BD13-4FA5-B057-91723694189B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036C85-5F23-4F11-9A52-93D79CAC10C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232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234950"/>
            <a:ext cx="2114550" cy="58610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234950"/>
            <a:ext cx="6191250" cy="58610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6BBDFA-2E0B-4A41-9935-19DFE01A8815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80EAA-5424-4BBB-8D97-0DFCB27A5F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2104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234950"/>
            <a:ext cx="8458200" cy="5861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B1EE9E-D627-4C2E-9833-9493423CBE08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4F9ED-04EC-44D2-AA4A-E35A0BAC05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698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0"/>
            <a:ext cx="87630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52400" y="1371600"/>
            <a:ext cx="4305300" cy="47244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10100" y="1371600"/>
            <a:ext cx="4305300" cy="2286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10100" y="3810000"/>
            <a:ext cx="4305300" cy="228600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152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4DD36117-DC0C-4CDB-99C4-43960C9B82F9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8133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66AF1-24A0-446C-B0A8-326C494344F1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CEB45-B7B4-4CEA-8E4A-DA539A3804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86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3C9C19-3127-46F2-BB68-E49290F76237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7E8FE-535E-44B5-9A1B-3B0743EF16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23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2CE54-E453-4214-867B-4F3934E07162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CD8F40-41FB-4F93-A334-1D749DF791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278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219AB-1BCA-4236-9DBC-014F97A74318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1BE71A-3908-42C5-8E5D-767192EA5C6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0803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247A0F-AF21-4FC5-A232-851C9E824097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C7DC3-2E68-4C83-970B-D64B45FFE2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105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CBFE92-4950-4839-A96A-5A927330549D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DF94E-7D5D-4B62-90AF-0A54AC7355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7903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3B295-C4C6-4D25-9090-8FD1A663D781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26BE29-3A86-49D1-8BF3-1A73662B9A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485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8D97A9-FBE7-4771-98EC-7F7C4AB57977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FCE19F-D7A1-47B5-85D4-B039459A0E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969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3495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0"/>
              </a:spcBef>
              <a:defRPr sz="1400">
                <a:solidFill>
                  <a:srgbClr val="FF66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4EEC7D9-988C-4EB4-9EFA-C1C60419A038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72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 smtClean="0">
                <a:solidFill>
                  <a:srgbClr val="FF66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FF66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BBF0B9E8-48BF-46B3-B525-8B210EF14D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10" descr="logo1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85725"/>
            <a:ext cx="936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0" Type="http://schemas.openxmlformats.org/officeDocument/2006/relationships/oleObject" Target="../embeddings/oleObject21.bin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3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6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8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40.emf"/><Relationship Id="rId3" Type="http://schemas.openxmlformats.org/officeDocument/2006/relationships/oleObject" Target="../embeddings/oleObject26.bin"/><Relationship Id="rId21" Type="http://schemas.openxmlformats.org/officeDocument/2006/relationships/image" Target="../media/image41.gif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7.emf"/><Relationship Id="rId17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wmf"/><Relationship Id="rId20" Type="http://schemas.openxmlformats.org/officeDocument/2006/relationships/oleObject" Target="../embeddings/oleObject35.bin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5" Type="http://schemas.openxmlformats.org/officeDocument/2006/relationships/oleObject" Target="../embeddings/oleObject32.bin"/><Relationship Id="rId10" Type="http://schemas.openxmlformats.org/officeDocument/2006/relationships/image" Target="../media/image36.emf"/><Relationship Id="rId19" Type="http://schemas.openxmlformats.org/officeDocument/2006/relationships/oleObject" Target="../embeddings/oleObject34.bin"/><Relationship Id="rId4" Type="http://schemas.openxmlformats.org/officeDocument/2006/relationships/image" Target="../media/image33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38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13" Type="http://schemas.openxmlformats.org/officeDocument/2006/relationships/oleObject" Target="../embeddings/oleObject41.bin"/><Relationship Id="rId18" Type="http://schemas.openxmlformats.org/officeDocument/2006/relationships/image" Target="../media/image49.emf"/><Relationship Id="rId3" Type="http://schemas.openxmlformats.org/officeDocument/2006/relationships/oleObject" Target="../embeddings/oleObject36.bin"/><Relationship Id="rId21" Type="http://schemas.openxmlformats.org/officeDocument/2006/relationships/oleObject" Target="../embeddings/oleObject45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46.emf"/><Relationship Id="rId17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8.wmf"/><Relationship Id="rId20" Type="http://schemas.openxmlformats.org/officeDocument/2006/relationships/image" Target="../media/image50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3.emf"/><Relationship Id="rId11" Type="http://schemas.openxmlformats.org/officeDocument/2006/relationships/oleObject" Target="../embeddings/oleObject40.bin"/><Relationship Id="rId24" Type="http://schemas.openxmlformats.org/officeDocument/2006/relationships/image" Target="../media/image52.gif"/><Relationship Id="rId5" Type="http://schemas.openxmlformats.org/officeDocument/2006/relationships/oleObject" Target="../embeddings/oleObject37.bin"/><Relationship Id="rId15" Type="http://schemas.openxmlformats.org/officeDocument/2006/relationships/oleObject" Target="../embeddings/oleObject42.bin"/><Relationship Id="rId23" Type="http://schemas.openxmlformats.org/officeDocument/2006/relationships/oleObject" Target="../embeddings/oleObject46.bin"/><Relationship Id="rId10" Type="http://schemas.openxmlformats.org/officeDocument/2006/relationships/image" Target="../media/image45.emf"/><Relationship Id="rId19" Type="http://schemas.openxmlformats.org/officeDocument/2006/relationships/oleObject" Target="../embeddings/oleObject44.bin"/><Relationship Id="rId4" Type="http://schemas.openxmlformats.org/officeDocument/2006/relationships/image" Target="../media/image42.emf"/><Relationship Id="rId9" Type="http://schemas.openxmlformats.org/officeDocument/2006/relationships/oleObject" Target="../embeddings/oleObject39.bin"/><Relationship Id="rId14" Type="http://schemas.openxmlformats.org/officeDocument/2006/relationships/image" Target="../media/image47.wmf"/><Relationship Id="rId22" Type="http://schemas.openxmlformats.org/officeDocument/2006/relationships/image" Target="../media/image5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oleObject" Target="../embeddings/oleObject48.bin"/><Relationship Id="rId7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49.bin"/><Relationship Id="rId10" Type="http://schemas.openxmlformats.org/officeDocument/2006/relationships/image" Target="../media/image57.emf"/><Relationship Id="rId4" Type="http://schemas.openxmlformats.org/officeDocument/2006/relationships/image" Target="../media/image54.emf"/><Relationship Id="rId9" Type="http://schemas.openxmlformats.org/officeDocument/2006/relationships/oleObject" Target="../embeddings/oleObject51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6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7.wmf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2.e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oleObject" Target="../embeddings/oleObject58.bin"/><Relationship Id="rId10" Type="http://schemas.openxmlformats.org/officeDocument/2006/relationships/image" Target="../media/image64.w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55.bin"/><Relationship Id="rId14" Type="http://schemas.openxmlformats.org/officeDocument/2006/relationships/image" Target="../media/image66.w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13" Type="http://schemas.openxmlformats.org/officeDocument/2006/relationships/oleObject" Target="../embeddings/oleObject64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12" Type="http://schemas.openxmlformats.org/officeDocument/2006/relationships/image" Target="../media/image72.wmf"/><Relationship Id="rId1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wmf"/><Relationship Id="rId20" Type="http://schemas.openxmlformats.org/officeDocument/2006/relationships/image" Target="../media/image76.w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63.bin"/><Relationship Id="rId5" Type="http://schemas.openxmlformats.org/officeDocument/2006/relationships/oleObject" Target="../embeddings/oleObject60.bin"/><Relationship Id="rId15" Type="http://schemas.openxmlformats.org/officeDocument/2006/relationships/oleObject" Target="../embeddings/oleObject65.bin"/><Relationship Id="rId10" Type="http://schemas.openxmlformats.org/officeDocument/2006/relationships/image" Target="../media/image71.wmf"/><Relationship Id="rId19" Type="http://schemas.openxmlformats.org/officeDocument/2006/relationships/oleObject" Target="../embeddings/oleObject67.bin"/><Relationship Id="rId4" Type="http://schemas.openxmlformats.org/officeDocument/2006/relationships/image" Target="../media/image68.wmf"/><Relationship Id="rId9" Type="http://schemas.openxmlformats.org/officeDocument/2006/relationships/oleObject" Target="../embeddings/oleObject62.bin"/><Relationship Id="rId14" Type="http://schemas.openxmlformats.org/officeDocument/2006/relationships/image" Target="../media/image73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73.bin"/><Relationship Id="rId18" Type="http://schemas.openxmlformats.org/officeDocument/2006/relationships/image" Target="../media/image81.w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12" Type="http://schemas.openxmlformats.org/officeDocument/2006/relationships/image" Target="../media/image78.wmf"/><Relationship Id="rId17" Type="http://schemas.openxmlformats.org/officeDocument/2006/relationships/oleObject" Target="../embeddings/oleObject75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wmf"/><Relationship Id="rId20" Type="http://schemas.openxmlformats.org/officeDocument/2006/relationships/image" Target="../media/image82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72.bin"/><Relationship Id="rId5" Type="http://schemas.openxmlformats.org/officeDocument/2006/relationships/oleObject" Target="../embeddings/oleObject69.bin"/><Relationship Id="rId15" Type="http://schemas.openxmlformats.org/officeDocument/2006/relationships/oleObject" Target="../embeddings/oleObject74.bin"/><Relationship Id="rId10" Type="http://schemas.openxmlformats.org/officeDocument/2006/relationships/image" Target="../media/image77.wmf"/><Relationship Id="rId19" Type="http://schemas.openxmlformats.org/officeDocument/2006/relationships/oleObject" Target="../embeddings/oleObject76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71.bin"/><Relationship Id="rId14" Type="http://schemas.openxmlformats.org/officeDocument/2006/relationships/image" Target="../media/image7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82.bin"/><Relationship Id="rId18" Type="http://schemas.openxmlformats.org/officeDocument/2006/relationships/image" Target="../media/image88.wmf"/><Relationship Id="rId3" Type="http://schemas.openxmlformats.org/officeDocument/2006/relationships/oleObject" Target="../embeddings/oleObject77.bin"/><Relationship Id="rId21" Type="http://schemas.openxmlformats.org/officeDocument/2006/relationships/oleObject" Target="../embeddings/oleObject86.bin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85.wmf"/><Relationship Id="rId17" Type="http://schemas.openxmlformats.org/officeDocument/2006/relationships/oleObject" Target="../embeddings/oleObject84.bin"/><Relationship Id="rId2" Type="http://schemas.openxmlformats.org/officeDocument/2006/relationships/slideLayout" Target="../slideLayouts/slideLayout12.xml"/><Relationship Id="rId16" Type="http://schemas.openxmlformats.org/officeDocument/2006/relationships/image" Target="../media/image87.wmf"/><Relationship Id="rId20" Type="http://schemas.openxmlformats.org/officeDocument/2006/relationships/image" Target="../media/image89.wmf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91.wmf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10" Type="http://schemas.openxmlformats.org/officeDocument/2006/relationships/image" Target="../media/image84.wmf"/><Relationship Id="rId19" Type="http://schemas.openxmlformats.org/officeDocument/2006/relationships/oleObject" Target="../embeddings/oleObject85.bin"/><Relationship Id="rId4" Type="http://schemas.openxmlformats.org/officeDocument/2006/relationships/image" Target="../media/image74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86.wmf"/><Relationship Id="rId22" Type="http://schemas.openxmlformats.org/officeDocument/2006/relationships/image" Target="../media/image90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oleObject" Target="../embeddings/oleObject93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9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5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92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4.bin"/><Relationship Id="rId10" Type="http://schemas.openxmlformats.org/officeDocument/2006/relationships/image" Target="../media/image92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91.bin"/><Relationship Id="rId14" Type="http://schemas.openxmlformats.org/officeDocument/2006/relationships/image" Target="../media/image94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oleObject" Target="../embeddings/oleObject95.bin"/><Relationship Id="rId7" Type="http://schemas.openxmlformats.org/officeDocument/2006/relationships/image" Target="../media/image9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96.bin"/><Relationship Id="rId4" Type="http://schemas.openxmlformats.org/officeDocument/2006/relationships/image" Target="../media/image96.emf"/><Relationship Id="rId9" Type="http://schemas.openxmlformats.org/officeDocument/2006/relationships/image" Target="../media/image9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wmf"/><Relationship Id="rId13" Type="http://schemas.openxmlformats.org/officeDocument/2006/relationships/oleObject" Target="../embeddings/oleObject103.bin"/><Relationship Id="rId18" Type="http://schemas.openxmlformats.org/officeDocument/2006/relationships/image" Target="../media/image112.emf"/><Relationship Id="rId3" Type="http://schemas.openxmlformats.org/officeDocument/2006/relationships/oleObject" Target="../embeddings/oleObject98.bin"/><Relationship Id="rId21" Type="http://schemas.openxmlformats.org/officeDocument/2006/relationships/oleObject" Target="../embeddings/oleObject107.bin"/><Relationship Id="rId7" Type="http://schemas.openxmlformats.org/officeDocument/2006/relationships/oleObject" Target="../embeddings/oleObject100.bin"/><Relationship Id="rId12" Type="http://schemas.openxmlformats.org/officeDocument/2006/relationships/image" Target="../media/image109.wmf"/><Relationship Id="rId17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1.emf"/><Relationship Id="rId20" Type="http://schemas.openxmlformats.org/officeDocument/2006/relationships/image" Target="../media/image113.e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6.emf"/><Relationship Id="rId11" Type="http://schemas.openxmlformats.org/officeDocument/2006/relationships/oleObject" Target="../embeddings/oleObject102.bin"/><Relationship Id="rId24" Type="http://schemas.openxmlformats.org/officeDocument/2006/relationships/image" Target="../media/image115.wmf"/><Relationship Id="rId5" Type="http://schemas.openxmlformats.org/officeDocument/2006/relationships/oleObject" Target="../embeddings/oleObject99.bin"/><Relationship Id="rId15" Type="http://schemas.openxmlformats.org/officeDocument/2006/relationships/oleObject" Target="../embeddings/oleObject104.bin"/><Relationship Id="rId23" Type="http://schemas.openxmlformats.org/officeDocument/2006/relationships/oleObject" Target="../embeddings/oleObject108.bin"/><Relationship Id="rId10" Type="http://schemas.openxmlformats.org/officeDocument/2006/relationships/image" Target="../media/image108.wmf"/><Relationship Id="rId19" Type="http://schemas.openxmlformats.org/officeDocument/2006/relationships/oleObject" Target="../embeddings/oleObject106.bin"/><Relationship Id="rId4" Type="http://schemas.openxmlformats.org/officeDocument/2006/relationships/image" Target="../media/image105.emf"/><Relationship Id="rId9" Type="http://schemas.openxmlformats.org/officeDocument/2006/relationships/oleObject" Target="../embeddings/oleObject101.bin"/><Relationship Id="rId14" Type="http://schemas.openxmlformats.org/officeDocument/2006/relationships/image" Target="../media/image110.emf"/><Relationship Id="rId22" Type="http://schemas.openxmlformats.org/officeDocument/2006/relationships/image" Target="../media/image11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g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13" Type="http://schemas.openxmlformats.org/officeDocument/2006/relationships/oleObject" Target="../embeddings/oleObject114.bin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12" Type="http://schemas.openxmlformats.org/officeDocument/2006/relationships/image" Target="../media/image121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3.e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8.emf"/><Relationship Id="rId11" Type="http://schemas.openxmlformats.org/officeDocument/2006/relationships/oleObject" Target="../embeddings/oleObject113.bin"/><Relationship Id="rId5" Type="http://schemas.openxmlformats.org/officeDocument/2006/relationships/oleObject" Target="../embeddings/oleObject110.bin"/><Relationship Id="rId15" Type="http://schemas.openxmlformats.org/officeDocument/2006/relationships/oleObject" Target="../embeddings/oleObject115.bin"/><Relationship Id="rId10" Type="http://schemas.openxmlformats.org/officeDocument/2006/relationships/image" Target="../media/image120.emf"/><Relationship Id="rId4" Type="http://schemas.openxmlformats.org/officeDocument/2006/relationships/image" Target="../media/image117.wmf"/><Relationship Id="rId9" Type="http://schemas.openxmlformats.org/officeDocument/2006/relationships/oleObject" Target="../embeddings/oleObject112.bin"/><Relationship Id="rId14" Type="http://schemas.openxmlformats.org/officeDocument/2006/relationships/image" Target="../media/image122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8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7.wmf"/><Relationship Id="rId5" Type="http://schemas.openxmlformats.org/officeDocument/2006/relationships/image" Target="../media/image4.emf"/><Relationship Id="rId15" Type="http://schemas.openxmlformats.org/officeDocument/2006/relationships/image" Target="../media/image9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oleObject" Target="../embeddings/oleObject109.bin"/><Relationship Id="rId7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8.e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117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9.bin"/><Relationship Id="rId13" Type="http://schemas.openxmlformats.org/officeDocument/2006/relationships/oleObject" Target="../embeddings/oleObject122.bin"/><Relationship Id="rId18" Type="http://schemas.openxmlformats.org/officeDocument/2006/relationships/image" Target="../media/image130.emf"/><Relationship Id="rId3" Type="http://schemas.openxmlformats.org/officeDocument/2006/relationships/oleObject" Target="../embeddings/oleObject116.bin"/><Relationship Id="rId21" Type="http://schemas.openxmlformats.org/officeDocument/2006/relationships/oleObject" Target="../embeddings/oleObject126.bin"/><Relationship Id="rId7" Type="http://schemas.openxmlformats.org/officeDocument/2006/relationships/image" Target="../media/image125.emf"/><Relationship Id="rId12" Type="http://schemas.openxmlformats.org/officeDocument/2006/relationships/image" Target="../media/image127.emf"/><Relationship Id="rId17" Type="http://schemas.openxmlformats.org/officeDocument/2006/relationships/oleObject" Target="../embeddings/oleObject12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9.emf"/><Relationship Id="rId20" Type="http://schemas.openxmlformats.org/officeDocument/2006/relationships/image" Target="../media/image131.emf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18.bin"/><Relationship Id="rId11" Type="http://schemas.openxmlformats.org/officeDocument/2006/relationships/oleObject" Target="../embeddings/oleObject121.bin"/><Relationship Id="rId24" Type="http://schemas.openxmlformats.org/officeDocument/2006/relationships/image" Target="../media/image133.emf"/><Relationship Id="rId5" Type="http://schemas.openxmlformats.org/officeDocument/2006/relationships/oleObject" Target="../embeddings/oleObject117.bin"/><Relationship Id="rId15" Type="http://schemas.openxmlformats.org/officeDocument/2006/relationships/oleObject" Target="../embeddings/oleObject123.bin"/><Relationship Id="rId23" Type="http://schemas.openxmlformats.org/officeDocument/2006/relationships/oleObject" Target="../embeddings/oleObject127.bin"/><Relationship Id="rId10" Type="http://schemas.openxmlformats.org/officeDocument/2006/relationships/image" Target="../media/image126.emf"/><Relationship Id="rId19" Type="http://schemas.openxmlformats.org/officeDocument/2006/relationships/oleObject" Target="../embeddings/oleObject125.bin"/><Relationship Id="rId4" Type="http://schemas.openxmlformats.org/officeDocument/2006/relationships/image" Target="../media/image124.e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28.emf"/><Relationship Id="rId22" Type="http://schemas.openxmlformats.org/officeDocument/2006/relationships/image" Target="../media/image13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oleObject" Target="../embeddings/oleObject128.bin"/><Relationship Id="rId7" Type="http://schemas.openxmlformats.org/officeDocument/2006/relationships/oleObject" Target="../embeddings/oleObject1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4.emf"/><Relationship Id="rId5" Type="http://schemas.openxmlformats.org/officeDocument/2006/relationships/oleObject" Target="../embeddings/oleObject129.bin"/><Relationship Id="rId10" Type="http://schemas.openxmlformats.org/officeDocument/2006/relationships/image" Target="../media/image136.emf"/><Relationship Id="rId4" Type="http://schemas.openxmlformats.org/officeDocument/2006/relationships/image" Target="../media/image134.emf"/><Relationship Id="rId9" Type="http://schemas.openxmlformats.org/officeDocument/2006/relationships/oleObject" Target="../embeddings/oleObject131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wmf"/><Relationship Id="rId13" Type="http://schemas.openxmlformats.org/officeDocument/2006/relationships/oleObject" Target="../embeddings/oleObject137.bin"/><Relationship Id="rId3" Type="http://schemas.openxmlformats.org/officeDocument/2006/relationships/oleObject" Target="../embeddings/oleObject132.bin"/><Relationship Id="rId7" Type="http://schemas.openxmlformats.org/officeDocument/2006/relationships/oleObject" Target="../embeddings/oleObject134.bin"/><Relationship Id="rId12" Type="http://schemas.openxmlformats.org/officeDocument/2006/relationships/image" Target="../media/image14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3.wmf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38.wmf"/><Relationship Id="rId11" Type="http://schemas.openxmlformats.org/officeDocument/2006/relationships/oleObject" Target="../embeddings/oleObject136.bin"/><Relationship Id="rId5" Type="http://schemas.openxmlformats.org/officeDocument/2006/relationships/oleObject" Target="../embeddings/oleObject133.bin"/><Relationship Id="rId15" Type="http://schemas.openxmlformats.org/officeDocument/2006/relationships/oleObject" Target="../embeddings/oleObject138.bin"/><Relationship Id="rId10" Type="http://schemas.openxmlformats.org/officeDocument/2006/relationships/image" Target="../media/image140.wmf"/><Relationship Id="rId4" Type="http://schemas.openxmlformats.org/officeDocument/2006/relationships/image" Target="../media/image137.wmf"/><Relationship Id="rId9" Type="http://schemas.openxmlformats.org/officeDocument/2006/relationships/oleObject" Target="../embeddings/oleObject135.bin"/><Relationship Id="rId14" Type="http://schemas.openxmlformats.org/officeDocument/2006/relationships/image" Target="../media/image142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emf"/><Relationship Id="rId13" Type="http://schemas.openxmlformats.org/officeDocument/2006/relationships/oleObject" Target="../embeddings/oleObject144.bin"/><Relationship Id="rId18" Type="http://schemas.openxmlformats.org/officeDocument/2006/relationships/image" Target="../media/image151.wmf"/><Relationship Id="rId26" Type="http://schemas.openxmlformats.org/officeDocument/2006/relationships/image" Target="../media/image155.wmf"/><Relationship Id="rId3" Type="http://schemas.openxmlformats.org/officeDocument/2006/relationships/oleObject" Target="../embeddings/oleObject139.bin"/><Relationship Id="rId21" Type="http://schemas.openxmlformats.org/officeDocument/2006/relationships/oleObject" Target="../embeddings/oleObject148.bin"/><Relationship Id="rId7" Type="http://schemas.openxmlformats.org/officeDocument/2006/relationships/oleObject" Target="../embeddings/oleObject141.bin"/><Relationship Id="rId12" Type="http://schemas.openxmlformats.org/officeDocument/2006/relationships/image" Target="../media/image148.emf"/><Relationship Id="rId17" Type="http://schemas.openxmlformats.org/officeDocument/2006/relationships/oleObject" Target="../embeddings/oleObject146.bin"/><Relationship Id="rId25" Type="http://schemas.openxmlformats.org/officeDocument/2006/relationships/oleObject" Target="../embeddings/oleObject15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0.wmf"/><Relationship Id="rId20" Type="http://schemas.openxmlformats.org/officeDocument/2006/relationships/image" Target="../media/image152.wmf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45.emf"/><Relationship Id="rId11" Type="http://schemas.openxmlformats.org/officeDocument/2006/relationships/oleObject" Target="../embeddings/oleObject143.bin"/><Relationship Id="rId24" Type="http://schemas.openxmlformats.org/officeDocument/2006/relationships/image" Target="../media/image154.wmf"/><Relationship Id="rId5" Type="http://schemas.openxmlformats.org/officeDocument/2006/relationships/oleObject" Target="../embeddings/oleObject140.bin"/><Relationship Id="rId15" Type="http://schemas.openxmlformats.org/officeDocument/2006/relationships/oleObject" Target="../embeddings/oleObject145.bin"/><Relationship Id="rId23" Type="http://schemas.openxmlformats.org/officeDocument/2006/relationships/oleObject" Target="../embeddings/oleObject149.bin"/><Relationship Id="rId10" Type="http://schemas.openxmlformats.org/officeDocument/2006/relationships/image" Target="../media/image147.emf"/><Relationship Id="rId19" Type="http://schemas.openxmlformats.org/officeDocument/2006/relationships/oleObject" Target="../embeddings/oleObject147.bin"/><Relationship Id="rId4" Type="http://schemas.openxmlformats.org/officeDocument/2006/relationships/image" Target="../media/image144.emf"/><Relationship Id="rId9" Type="http://schemas.openxmlformats.org/officeDocument/2006/relationships/oleObject" Target="../embeddings/oleObject142.bin"/><Relationship Id="rId14" Type="http://schemas.openxmlformats.org/officeDocument/2006/relationships/image" Target="../media/image149.emf"/><Relationship Id="rId22" Type="http://schemas.openxmlformats.org/officeDocument/2006/relationships/image" Target="../media/image153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emf"/><Relationship Id="rId3" Type="http://schemas.openxmlformats.org/officeDocument/2006/relationships/oleObject" Target="../embeddings/oleObject151.bin"/><Relationship Id="rId7" Type="http://schemas.openxmlformats.org/officeDocument/2006/relationships/oleObject" Target="../embeddings/oleObject1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57.emf"/><Relationship Id="rId5" Type="http://schemas.openxmlformats.org/officeDocument/2006/relationships/oleObject" Target="../embeddings/oleObject152.bin"/><Relationship Id="rId10" Type="http://schemas.openxmlformats.org/officeDocument/2006/relationships/image" Target="../media/image159.wmf"/><Relationship Id="rId4" Type="http://schemas.openxmlformats.org/officeDocument/2006/relationships/image" Target="../media/image156.wmf"/><Relationship Id="rId9" Type="http://schemas.openxmlformats.org/officeDocument/2006/relationships/oleObject" Target="../embeddings/oleObject154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156.bin"/><Relationship Id="rId10" Type="http://schemas.openxmlformats.org/officeDocument/2006/relationships/image" Target="../media/image163.emf"/><Relationship Id="rId4" Type="http://schemas.openxmlformats.org/officeDocument/2006/relationships/image" Target="../media/image160.wmf"/><Relationship Id="rId9" Type="http://schemas.openxmlformats.org/officeDocument/2006/relationships/oleObject" Target="../embeddings/oleObject158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emf"/><Relationship Id="rId3" Type="http://schemas.openxmlformats.org/officeDocument/2006/relationships/oleObject" Target="../embeddings/oleObject159.bin"/><Relationship Id="rId7" Type="http://schemas.openxmlformats.org/officeDocument/2006/relationships/oleObject" Target="../embeddings/oleObject161.bin"/><Relationship Id="rId12" Type="http://schemas.openxmlformats.org/officeDocument/2006/relationships/image" Target="../media/image1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65.emf"/><Relationship Id="rId11" Type="http://schemas.openxmlformats.org/officeDocument/2006/relationships/oleObject" Target="../embeddings/oleObject163.bin"/><Relationship Id="rId5" Type="http://schemas.openxmlformats.org/officeDocument/2006/relationships/oleObject" Target="../embeddings/oleObject160.bin"/><Relationship Id="rId10" Type="http://schemas.openxmlformats.org/officeDocument/2006/relationships/image" Target="../media/image167.emf"/><Relationship Id="rId4" Type="http://schemas.openxmlformats.org/officeDocument/2006/relationships/image" Target="../media/image164.emf"/><Relationship Id="rId9" Type="http://schemas.openxmlformats.org/officeDocument/2006/relationships/oleObject" Target="../embeddings/oleObject162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0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5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4107" name="Picture 1027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8" name="Picture 1028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1029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1030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9" name="Picture 1042" descr="未命名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7620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73" name="Rectangle 1073"/>
          <p:cNvSpPr>
            <a:spLocks noChangeArrowheads="1"/>
          </p:cNvSpPr>
          <p:nvPr/>
        </p:nvSpPr>
        <p:spPr bwMode="auto">
          <a:xfrm>
            <a:off x="1898650" y="2754313"/>
            <a:ext cx="612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2.</a:t>
            </a:r>
            <a:r>
              <a:rPr lang="zh-CN" altLang="en-US" sz="2400" dirty="0">
                <a:latin typeface="Times New Roman" panose="02020603050405020304" pitchFamily="18" charset="0"/>
                <a:ea typeface="隶书" panose="02010509060101010101" pitchFamily="49" charset="-122"/>
              </a:rPr>
              <a:t>串联与并联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Series and Parallel Connections</a:t>
            </a:r>
          </a:p>
        </p:txBody>
      </p:sp>
      <p:sp>
        <p:nvSpPr>
          <p:cNvPr id="4101" name="Rectangle 1075"/>
          <p:cNvSpPr>
            <a:spLocks noChangeArrowheads="1"/>
          </p:cNvSpPr>
          <p:nvPr/>
        </p:nvSpPr>
        <p:spPr bwMode="auto">
          <a:xfrm>
            <a:off x="1868488" y="4484688"/>
            <a:ext cx="562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5.</a:t>
            </a:r>
            <a:r>
              <a:rPr lang="zh-CN" altLang="en-US" dirty="0">
                <a:solidFill>
                  <a:schemeClr val="tx2"/>
                </a:solidFill>
                <a:ea typeface="隶书" panose="02010509060101010101" pitchFamily="49" charset="-122"/>
              </a:rPr>
              <a:t>星－三角互换 </a:t>
            </a: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Wye-Delta Transformation</a:t>
            </a:r>
          </a:p>
        </p:txBody>
      </p:sp>
      <p:sp>
        <p:nvSpPr>
          <p:cNvPr id="4102" name="Rectangle 1076"/>
          <p:cNvSpPr>
            <a:spLocks noChangeArrowheads="1"/>
          </p:cNvSpPr>
          <p:nvPr/>
        </p:nvSpPr>
        <p:spPr bwMode="auto">
          <a:xfrm>
            <a:off x="1892300" y="3908425"/>
            <a:ext cx="2967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4.</a:t>
            </a:r>
            <a:r>
              <a:rPr lang="zh-CN" altLang="en-US" dirty="0">
                <a:solidFill>
                  <a:schemeClr val="tx2"/>
                </a:solidFill>
                <a:ea typeface="隶书" panose="02010509060101010101" pitchFamily="49" charset="-122"/>
              </a:rPr>
              <a:t>电桥 </a:t>
            </a: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Bridge Circuits</a:t>
            </a:r>
          </a:p>
        </p:txBody>
      </p:sp>
      <p:sp>
        <p:nvSpPr>
          <p:cNvPr id="77877" name="Text Box 1077"/>
          <p:cNvSpPr txBox="1">
            <a:spLocks noChangeArrowheads="1"/>
          </p:cNvSpPr>
          <p:nvPr/>
        </p:nvSpPr>
        <p:spPr bwMode="auto">
          <a:xfrm>
            <a:off x="1187450" y="246063"/>
            <a:ext cx="7239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章</a:t>
            </a:r>
          </a:p>
          <a:p>
            <a:pPr algn="ctr"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电阻电路等效变换</a:t>
            </a:r>
          </a:p>
        </p:txBody>
      </p:sp>
      <p:sp>
        <p:nvSpPr>
          <p:cNvPr id="4104" name="Rectangle 1079"/>
          <p:cNvSpPr>
            <a:spLocks noChangeArrowheads="1"/>
          </p:cNvSpPr>
          <p:nvPr/>
        </p:nvSpPr>
        <p:spPr bwMode="auto">
          <a:xfrm>
            <a:off x="1908175" y="5059363"/>
            <a:ext cx="4422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6.</a:t>
            </a:r>
            <a:r>
              <a:rPr lang="zh-CN" altLang="en-US" dirty="0">
                <a:solidFill>
                  <a:schemeClr val="tx2"/>
                </a:solidFill>
                <a:ea typeface="隶书" panose="02010509060101010101" pitchFamily="49" charset="-122"/>
              </a:rPr>
              <a:t>电源变换 </a:t>
            </a: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  <p:sp>
        <p:nvSpPr>
          <p:cNvPr id="77881" name="Rectangle 1081"/>
          <p:cNvSpPr>
            <a:spLocks noChangeArrowheads="1"/>
          </p:cNvSpPr>
          <p:nvPr/>
        </p:nvSpPr>
        <p:spPr bwMode="auto">
          <a:xfrm>
            <a:off x="1908175" y="2276475"/>
            <a:ext cx="612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1.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等效变换的概念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Concept of Equivalence</a:t>
            </a:r>
          </a:p>
        </p:txBody>
      </p:sp>
      <p:sp>
        <p:nvSpPr>
          <p:cNvPr id="4106" name="Rectangle 1083"/>
          <p:cNvSpPr>
            <a:spLocks noChangeArrowheads="1"/>
          </p:cNvSpPr>
          <p:nvPr/>
        </p:nvSpPr>
        <p:spPr bwMode="auto">
          <a:xfrm>
            <a:off x="1906588" y="3357563"/>
            <a:ext cx="423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3.</a:t>
            </a:r>
            <a:r>
              <a:rPr lang="zh-CN" altLang="en-US" dirty="0">
                <a:solidFill>
                  <a:schemeClr val="tx2"/>
                </a:solidFill>
                <a:ea typeface="隶书" panose="02010509060101010101" pitchFamily="49" charset="-122"/>
              </a:rPr>
              <a:t>对称电路 </a:t>
            </a:r>
            <a:r>
              <a:rPr lang="en-US" altLang="zh-CN" dirty="0">
                <a:solidFill>
                  <a:schemeClr val="tx2"/>
                </a:solidFill>
                <a:ea typeface="隶书" panose="02010509060101010101" pitchFamily="49" charset="-122"/>
              </a:rPr>
              <a:t>Symmetric Circuits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444" name="Group 4"/>
          <p:cNvGrpSpPr>
            <a:grpSpLocks/>
          </p:cNvGrpSpPr>
          <p:nvPr/>
        </p:nvGrpSpPr>
        <p:grpSpPr bwMode="auto">
          <a:xfrm>
            <a:off x="5951538" y="2179638"/>
            <a:ext cx="990600" cy="762000"/>
            <a:chOff x="3648" y="1008"/>
            <a:chExt cx="624" cy="480"/>
          </a:xfrm>
        </p:grpSpPr>
        <p:sp>
          <p:nvSpPr>
            <p:cNvPr id="445445" name="AutoShape 5"/>
            <p:cNvSpPr>
              <a:spLocks noChangeArrowheads="1"/>
            </p:cNvSpPr>
            <p:nvPr/>
          </p:nvSpPr>
          <p:spPr bwMode="auto">
            <a:xfrm>
              <a:off x="3648" y="1200"/>
              <a:ext cx="624" cy="288"/>
            </a:xfrm>
            <a:prstGeom prst="rightArrow">
              <a:avLst>
                <a:gd name="adj1" fmla="val 50000"/>
                <a:gd name="adj2" fmla="val 541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46" name="Text Box 6"/>
            <p:cNvSpPr txBox="1">
              <a:spLocks noChangeArrowheads="1"/>
            </p:cNvSpPr>
            <p:nvPr/>
          </p:nvSpPr>
          <p:spPr bwMode="auto">
            <a:xfrm>
              <a:off x="3648" y="10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等效</a:t>
              </a:r>
            </a:p>
          </p:txBody>
        </p:sp>
      </p:grpSp>
      <p:sp>
        <p:nvSpPr>
          <p:cNvPr id="445447" name="Text Box 7"/>
          <p:cNvSpPr txBox="1">
            <a:spLocks noChangeArrowheads="1"/>
          </p:cNvSpPr>
          <p:nvPr/>
        </p:nvSpPr>
        <p:spPr bwMode="auto">
          <a:xfrm>
            <a:off x="1398588" y="379888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由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KCL</a:t>
            </a:r>
          </a:p>
        </p:txBody>
      </p:sp>
      <p:sp>
        <p:nvSpPr>
          <p:cNvPr id="445448" name="Text Box 8"/>
          <p:cNvSpPr txBox="1">
            <a:spLocks noChangeArrowheads="1"/>
          </p:cNvSpPr>
          <p:nvPr/>
        </p:nvSpPr>
        <p:spPr bwMode="auto">
          <a:xfrm>
            <a:off x="3303588" y="3817938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i = 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+i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= u 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eq</a:t>
            </a:r>
          </a:p>
        </p:txBody>
      </p:sp>
      <p:sp>
        <p:nvSpPr>
          <p:cNvPr id="445449" name="Text Box 9"/>
          <p:cNvSpPr txBox="1">
            <a:spLocks noChangeArrowheads="1"/>
          </p:cNvSpPr>
          <p:nvPr/>
        </p:nvSpPr>
        <p:spPr bwMode="auto">
          <a:xfrm>
            <a:off x="722313" y="4332288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故有</a:t>
            </a:r>
          </a:p>
        </p:txBody>
      </p:sp>
      <p:sp>
        <p:nvSpPr>
          <p:cNvPr id="445450" name="Text Box 10"/>
          <p:cNvSpPr txBox="1">
            <a:spLocks noChangeArrowheads="1"/>
          </p:cNvSpPr>
          <p:nvPr/>
        </p:nvSpPr>
        <p:spPr bwMode="auto">
          <a:xfrm>
            <a:off x="1493838" y="4332288"/>
            <a:ext cx="748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uG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eq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= i = uG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+uG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+uG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=u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+G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45451" name="Text Box 11"/>
          <p:cNvSpPr txBox="1">
            <a:spLocks noChangeArrowheads="1"/>
          </p:cNvSpPr>
          <p:nvPr/>
        </p:nvSpPr>
        <p:spPr bwMode="auto">
          <a:xfrm>
            <a:off x="722313" y="5056188"/>
            <a:ext cx="541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即</a:t>
            </a:r>
          </a:p>
        </p:txBody>
      </p:sp>
      <p:sp>
        <p:nvSpPr>
          <p:cNvPr id="445452" name="Text Box 12"/>
          <p:cNvSpPr txBox="1">
            <a:spLocks noChangeArrowheads="1"/>
          </p:cNvSpPr>
          <p:nvPr/>
        </p:nvSpPr>
        <p:spPr bwMode="auto">
          <a:xfrm>
            <a:off x="795337" y="987425"/>
            <a:ext cx="564886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设 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=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/ 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   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k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 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 </a:t>
            </a:r>
            <a:r>
              <a:rPr kumimoji="1" lang="en-US" altLang="zh-CN" sz="2400" b="1" dirty="0">
                <a:latin typeface="宋体" panose="02010600030101010101" pitchFamily="2" charset="-122"/>
                <a:sym typeface="Symbol" panose="05050102010706020507" pitchFamily="18" charset="2"/>
              </a:rPr>
              <a:t>…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，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445453" name="Text Box 13"/>
          <p:cNvSpPr txBox="1">
            <a:spLocks noChangeArrowheads="1"/>
          </p:cNvSpPr>
          <p:nvPr/>
        </p:nvSpPr>
        <p:spPr bwMode="auto">
          <a:xfrm>
            <a:off x="1593850" y="5021263"/>
            <a:ext cx="6502400" cy="4572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ffectLst>
            <a:outerShdw dist="107763" dir="135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eq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=G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+G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+G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+G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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k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 1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/R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</a:p>
        </p:txBody>
      </p:sp>
      <p:sp>
        <p:nvSpPr>
          <p:cNvPr id="445454" name="Text Box 14"/>
          <p:cNvSpPr txBox="1">
            <a:spLocks noChangeArrowheads="1"/>
          </p:cNvSpPr>
          <p:nvPr/>
        </p:nvSpPr>
        <p:spPr bwMode="auto">
          <a:xfrm>
            <a:off x="431800" y="404813"/>
            <a:ext cx="6573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 等效电导（</a:t>
            </a:r>
            <a:r>
              <a:rPr kumimoji="1"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equivalent conductance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solidFill>
                  <a:srgbClr val="008000"/>
                </a:solidFill>
                <a:latin typeface="Times New Roman" panose="02020603050405020304" pitchFamily="18" charset="0"/>
              </a:rPr>
              <a:t>eq</a:t>
            </a:r>
          </a:p>
        </p:txBody>
      </p:sp>
      <p:grpSp>
        <p:nvGrpSpPr>
          <p:cNvPr id="445455" name="Group 15"/>
          <p:cNvGrpSpPr>
            <a:grpSpLocks/>
          </p:cNvGrpSpPr>
          <p:nvPr/>
        </p:nvGrpSpPr>
        <p:grpSpPr bwMode="auto">
          <a:xfrm>
            <a:off x="7018338" y="1231900"/>
            <a:ext cx="1981200" cy="2241550"/>
            <a:chOff x="4272" y="288"/>
            <a:chExt cx="1248" cy="1412"/>
          </a:xfrm>
        </p:grpSpPr>
        <p:sp>
          <p:nvSpPr>
            <p:cNvPr id="445456" name="Text Box 16"/>
            <p:cNvSpPr txBox="1">
              <a:spLocks noChangeArrowheads="1"/>
            </p:cNvSpPr>
            <p:nvPr/>
          </p:nvSpPr>
          <p:spPr bwMode="auto">
            <a:xfrm>
              <a:off x="5088" y="100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eq</a:t>
              </a:r>
            </a:p>
          </p:txBody>
        </p:sp>
        <p:sp>
          <p:nvSpPr>
            <p:cNvPr id="445457" name="Freeform 17"/>
            <p:cNvSpPr>
              <a:spLocks/>
            </p:cNvSpPr>
            <p:nvPr/>
          </p:nvSpPr>
          <p:spPr bwMode="auto">
            <a:xfrm>
              <a:off x="4443" y="705"/>
              <a:ext cx="597" cy="2"/>
            </a:xfrm>
            <a:custGeom>
              <a:avLst/>
              <a:gdLst>
                <a:gd name="T0" fmla="*/ 0 w 597"/>
                <a:gd name="T1" fmla="*/ 0 h 2"/>
                <a:gd name="T2" fmla="*/ 597 w 597"/>
                <a:gd name="T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97" h="2">
                  <a:moveTo>
                    <a:pt x="0" y="0"/>
                  </a:moveTo>
                  <a:lnTo>
                    <a:pt x="597" y="2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58" name="Freeform 18"/>
            <p:cNvSpPr>
              <a:spLocks/>
            </p:cNvSpPr>
            <p:nvPr/>
          </p:nvSpPr>
          <p:spPr bwMode="auto">
            <a:xfrm>
              <a:off x="4479" y="1667"/>
              <a:ext cx="561" cy="1"/>
            </a:xfrm>
            <a:custGeom>
              <a:avLst/>
              <a:gdLst>
                <a:gd name="T0" fmla="*/ 0 w 561"/>
                <a:gd name="T1" fmla="*/ 1 h 1"/>
                <a:gd name="T2" fmla="*/ 561 w 56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61" h="1">
                  <a:moveTo>
                    <a:pt x="0" y="1"/>
                  </a:moveTo>
                  <a:lnTo>
                    <a:pt x="561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59" name="Freeform 19"/>
            <p:cNvSpPr>
              <a:spLocks/>
            </p:cNvSpPr>
            <p:nvPr/>
          </p:nvSpPr>
          <p:spPr bwMode="auto">
            <a:xfrm>
              <a:off x="5040" y="702"/>
              <a:ext cx="3" cy="966"/>
            </a:xfrm>
            <a:custGeom>
              <a:avLst/>
              <a:gdLst>
                <a:gd name="T0" fmla="*/ 0 w 3"/>
                <a:gd name="T1" fmla="*/ 0 h 966"/>
                <a:gd name="T2" fmla="*/ 3 w 3"/>
                <a:gd name="T3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" h="966">
                  <a:moveTo>
                    <a:pt x="0" y="0"/>
                  </a:moveTo>
                  <a:lnTo>
                    <a:pt x="3" y="96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60" name="Line 20"/>
            <p:cNvSpPr>
              <a:spLocks noChangeShapeType="1"/>
            </p:cNvSpPr>
            <p:nvPr/>
          </p:nvSpPr>
          <p:spPr bwMode="auto">
            <a:xfrm>
              <a:off x="4416" y="624"/>
              <a:ext cx="2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61" name="Text Box 21"/>
            <p:cNvSpPr txBox="1">
              <a:spLocks noChangeArrowheads="1"/>
            </p:cNvSpPr>
            <p:nvPr/>
          </p:nvSpPr>
          <p:spPr bwMode="auto">
            <a:xfrm>
              <a:off x="4272" y="76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5462" name="Text Box 22"/>
            <p:cNvSpPr txBox="1">
              <a:spLocks noChangeArrowheads="1"/>
            </p:cNvSpPr>
            <p:nvPr/>
          </p:nvSpPr>
          <p:spPr bwMode="auto">
            <a:xfrm>
              <a:off x="4272" y="1056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5463" name="Text Box 23"/>
            <p:cNvSpPr txBox="1">
              <a:spLocks noChangeArrowheads="1"/>
            </p:cNvSpPr>
            <p:nvPr/>
          </p:nvSpPr>
          <p:spPr bwMode="auto">
            <a:xfrm>
              <a:off x="4320" y="129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45464" name="Text Box 24"/>
            <p:cNvSpPr txBox="1">
              <a:spLocks noChangeArrowheads="1"/>
            </p:cNvSpPr>
            <p:nvPr/>
          </p:nvSpPr>
          <p:spPr bwMode="auto">
            <a:xfrm>
              <a:off x="4464" y="288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45465" name="Rectangle 25"/>
            <p:cNvSpPr>
              <a:spLocks noChangeArrowheads="1"/>
            </p:cNvSpPr>
            <p:nvPr/>
          </p:nvSpPr>
          <p:spPr bwMode="auto">
            <a:xfrm>
              <a:off x="4980" y="1008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5466" name="Oval 26"/>
            <p:cNvSpPr>
              <a:spLocks noChangeArrowheads="1"/>
            </p:cNvSpPr>
            <p:nvPr/>
          </p:nvSpPr>
          <p:spPr bwMode="auto">
            <a:xfrm>
              <a:off x="4416" y="1632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67" name="Oval 27"/>
            <p:cNvSpPr>
              <a:spLocks noChangeArrowheads="1"/>
            </p:cNvSpPr>
            <p:nvPr/>
          </p:nvSpPr>
          <p:spPr bwMode="auto">
            <a:xfrm>
              <a:off x="4368" y="672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5468" name="Text Box 28"/>
          <p:cNvSpPr txBox="1">
            <a:spLocks noChangeArrowheads="1"/>
          </p:cNvSpPr>
          <p:nvPr/>
        </p:nvSpPr>
        <p:spPr bwMode="auto">
          <a:xfrm>
            <a:off x="728663" y="5689600"/>
            <a:ext cx="4887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等效电导等于并联的各电导之和。</a:t>
            </a:r>
            <a:endParaRPr kumimoji="1"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45469" name="Group 29"/>
          <p:cNvGrpSpPr>
            <a:grpSpLocks/>
          </p:cNvGrpSpPr>
          <p:nvPr/>
        </p:nvGrpSpPr>
        <p:grpSpPr bwMode="auto">
          <a:xfrm>
            <a:off x="900113" y="1322388"/>
            <a:ext cx="5060950" cy="2187575"/>
            <a:chOff x="1072" y="576"/>
            <a:chExt cx="3188" cy="1378"/>
          </a:xfrm>
        </p:grpSpPr>
        <p:sp>
          <p:nvSpPr>
            <p:cNvPr id="445470" name="Text Box 30"/>
            <p:cNvSpPr txBox="1">
              <a:spLocks noChangeArrowheads="1"/>
            </p:cNvSpPr>
            <p:nvPr/>
          </p:nvSpPr>
          <p:spPr bwMode="auto">
            <a:xfrm>
              <a:off x="3936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5471" name="Line 31"/>
            <p:cNvSpPr>
              <a:spLocks noChangeShapeType="1"/>
            </p:cNvSpPr>
            <p:nvPr/>
          </p:nvSpPr>
          <p:spPr bwMode="auto">
            <a:xfrm>
              <a:off x="1296" y="960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2" name="Line 32"/>
            <p:cNvSpPr>
              <a:spLocks noChangeShapeType="1"/>
            </p:cNvSpPr>
            <p:nvPr/>
          </p:nvSpPr>
          <p:spPr bwMode="auto">
            <a:xfrm rot="-5400000">
              <a:off x="1354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3" name="Line 33"/>
            <p:cNvSpPr>
              <a:spLocks noChangeShapeType="1"/>
            </p:cNvSpPr>
            <p:nvPr/>
          </p:nvSpPr>
          <p:spPr bwMode="auto">
            <a:xfrm rot="-5400000">
              <a:off x="1790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4" name="Line 34"/>
            <p:cNvSpPr>
              <a:spLocks noChangeShapeType="1"/>
            </p:cNvSpPr>
            <p:nvPr/>
          </p:nvSpPr>
          <p:spPr bwMode="auto">
            <a:xfrm>
              <a:off x="1296" y="1920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5" name="Line 35"/>
            <p:cNvSpPr>
              <a:spLocks noChangeShapeType="1"/>
            </p:cNvSpPr>
            <p:nvPr/>
          </p:nvSpPr>
          <p:spPr bwMode="auto">
            <a:xfrm>
              <a:off x="2400" y="96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6" name="Line 36"/>
            <p:cNvSpPr>
              <a:spLocks noChangeShapeType="1"/>
            </p:cNvSpPr>
            <p:nvPr/>
          </p:nvSpPr>
          <p:spPr bwMode="auto">
            <a:xfrm>
              <a:off x="2414" y="192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7" name="Line 37"/>
            <p:cNvSpPr>
              <a:spLocks noChangeShapeType="1"/>
            </p:cNvSpPr>
            <p:nvPr/>
          </p:nvSpPr>
          <p:spPr bwMode="auto">
            <a:xfrm>
              <a:off x="2798" y="96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8" name="Line 38"/>
            <p:cNvSpPr>
              <a:spLocks noChangeShapeType="1"/>
            </p:cNvSpPr>
            <p:nvPr/>
          </p:nvSpPr>
          <p:spPr bwMode="auto">
            <a:xfrm rot="-5400000">
              <a:off x="2506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79" name="Line 39"/>
            <p:cNvSpPr>
              <a:spLocks noChangeShapeType="1"/>
            </p:cNvSpPr>
            <p:nvPr/>
          </p:nvSpPr>
          <p:spPr bwMode="auto">
            <a:xfrm>
              <a:off x="2798" y="192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80" name="Line 40"/>
            <p:cNvSpPr>
              <a:spLocks noChangeShapeType="1"/>
            </p:cNvSpPr>
            <p:nvPr/>
          </p:nvSpPr>
          <p:spPr bwMode="auto">
            <a:xfrm>
              <a:off x="3134" y="96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81" name="Line 41"/>
            <p:cNvSpPr>
              <a:spLocks noChangeShapeType="1"/>
            </p:cNvSpPr>
            <p:nvPr/>
          </p:nvSpPr>
          <p:spPr bwMode="auto">
            <a:xfrm>
              <a:off x="3182" y="192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82" name="Line 42"/>
            <p:cNvSpPr>
              <a:spLocks noChangeShapeType="1"/>
            </p:cNvSpPr>
            <p:nvPr/>
          </p:nvSpPr>
          <p:spPr bwMode="auto">
            <a:xfrm>
              <a:off x="3518" y="96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83" name="Line 43"/>
            <p:cNvSpPr>
              <a:spLocks noChangeShapeType="1"/>
            </p:cNvSpPr>
            <p:nvPr/>
          </p:nvSpPr>
          <p:spPr bwMode="auto">
            <a:xfrm>
              <a:off x="3518" y="19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84" name="Line 44"/>
            <p:cNvSpPr>
              <a:spLocks noChangeShapeType="1"/>
            </p:cNvSpPr>
            <p:nvPr/>
          </p:nvSpPr>
          <p:spPr bwMode="auto">
            <a:xfrm rot="-5400000">
              <a:off x="3374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85" name="Rectangle 45"/>
            <p:cNvSpPr>
              <a:spLocks noChangeArrowheads="1"/>
            </p:cNvSpPr>
            <p:nvPr/>
          </p:nvSpPr>
          <p:spPr bwMode="auto">
            <a:xfrm>
              <a:off x="1471" y="1248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445486" name="Rectangle 46"/>
            <p:cNvSpPr>
              <a:spLocks noChangeArrowheads="1"/>
            </p:cNvSpPr>
            <p:nvPr/>
          </p:nvSpPr>
          <p:spPr bwMode="auto">
            <a:xfrm>
              <a:off x="1910" y="1248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445487" name="Rectangle 47"/>
            <p:cNvSpPr>
              <a:spLocks noChangeArrowheads="1"/>
            </p:cNvSpPr>
            <p:nvPr/>
          </p:nvSpPr>
          <p:spPr bwMode="auto">
            <a:xfrm>
              <a:off x="2629" y="1248"/>
              <a:ext cx="3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45488" name="Rectangle 48"/>
            <p:cNvSpPr>
              <a:spLocks noChangeArrowheads="1"/>
            </p:cNvSpPr>
            <p:nvPr/>
          </p:nvSpPr>
          <p:spPr bwMode="auto">
            <a:xfrm>
              <a:off x="3504" y="1248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G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45489" name="Line 49"/>
            <p:cNvSpPr>
              <a:spLocks noChangeShapeType="1"/>
            </p:cNvSpPr>
            <p:nvPr/>
          </p:nvSpPr>
          <p:spPr bwMode="auto">
            <a:xfrm>
              <a:off x="1296" y="878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90" name="Text Box 50"/>
            <p:cNvSpPr txBox="1">
              <a:spLocks noChangeArrowheads="1"/>
            </p:cNvSpPr>
            <p:nvPr/>
          </p:nvSpPr>
          <p:spPr bwMode="auto">
            <a:xfrm>
              <a:off x="1366" y="576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45491" name="Rectangle 51"/>
            <p:cNvSpPr>
              <a:spLocks noChangeArrowheads="1"/>
            </p:cNvSpPr>
            <p:nvPr/>
          </p:nvSpPr>
          <p:spPr bwMode="auto">
            <a:xfrm>
              <a:off x="1104" y="91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  <a:endParaRPr kumimoji="1" lang="en-US" altLang="zh-CN" sz="4400" b="1">
                <a:solidFill>
                  <a:srgbClr val="FF0000"/>
                </a:solidFill>
                <a:latin typeface="Times New Roman" panose="02020603050405020304" pitchFamily="18" charset="0"/>
                <a:sym typeface="CommonBullets" pitchFamily="34" charset="2"/>
              </a:endParaRPr>
            </a:p>
          </p:txBody>
        </p:sp>
        <p:sp>
          <p:nvSpPr>
            <p:cNvPr id="445492" name="Text Box 52"/>
            <p:cNvSpPr txBox="1">
              <a:spLocks noChangeArrowheads="1"/>
            </p:cNvSpPr>
            <p:nvPr/>
          </p:nvSpPr>
          <p:spPr bwMode="auto">
            <a:xfrm>
              <a:off x="1072" y="13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445493" name="Rectangle 53"/>
            <p:cNvSpPr>
              <a:spLocks noChangeArrowheads="1"/>
            </p:cNvSpPr>
            <p:nvPr/>
          </p:nvSpPr>
          <p:spPr bwMode="auto">
            <a:xfrm>
              <a:off x="2206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5494" name="Rectangle 54"/>
            <p:cNvSpPr>
              <a:spLocks noChangeArrowheads="1"/>
            </p:cNvSpPr>
            <p:nvPr/>
          </p:nvSpPr>
          <p:spPr bwMode="auto">
            <a:xfrm>
              <a:off x="1778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5495" name="Rectangle 55"/>
            <p:cNvSpPr>
              <a:spLocks noChangeArrowheads="1"/>
            </p:cNvSpPr>
            <p:nvPr/>
          </p:nvSpPr>
          <p:spPr bwMode="auto">
            <a:xfrm>
              <a:off x="2926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5496" name="Rectangle 56"/>
            <p:cNvSpPr>
              <a:spLocks noChangeArrowheads="1"/>
            </p:cNvSpPr>
            <p:nvPr/>
          </p:nvSpPr>
          <p:spPr bwMode="auto">
            <a:xfrm>
              <a:off x="3794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5497" name="Line 57"/>
            <p:cNvSpPr>
              <a:spLocks noChangeShapeType="1"/>
            </p:cNvSpPr>
            <p:nvPr/>
          </p:nvSpPr>
          <p:spPr bwMode="auto">
            <a:xfrm>
              <a:off x="1920" y="1008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498" name="Text Box 58"/>
            <p:cNvSpPr txBox="1">
              <a:spLocks noChangeArrowheads="1"/>
            </p:cNvSpPr>
            <p:nvPr/>
          </p:nvSpPr>
          <p:spPr bwMode="auto">
            <a:xfrm>
              <a:off x="1920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5499" name="Text Box 59"/>
            <p:cNvSpPr txBox="1">
              <a:spLocks noChangeArrowheads="1"/>
            </p:cNvSpPr>
            <p:nvPr/>
          </p:nvSpPr>
          <p:spPr bwMode="auto">
            <a:xfrm>
              <a:off x="2352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5500" name="Text Box 60"/>
            <p:cNvSpPr txBox="1">
              <a:spLocks noChangeArrowheads="1"/>
            </p:cNvSpPr>
            <p:nvPr/>
          </p:nvSpPr>
          <p:spPr bwMode="auto">
            <a:xfrm>
              <a:off x="3120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5501" name="Text Box 61"/>
            <p:cNvSpPr txBox="1">
              <a:spLocks noChangeArrowheads="1"/>
            </p:cNvSpPr>
            <p:nvPr/>
          </p:nvSpPr>
          <p:spPr bwMode="auto">
            <a:xfrm>
              <a:off x="1108" y="161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45502" name="Line 62"/>
            <p:cNvSpPr>
              <a:spLocks noChangeShapeType="1"/>
            </p:cNvSpPr>
            <p:nvPr/>
          </p:nvSpPr>
          <p:spPr bwMode="auto">
            <a:xfrm>
              <a:off x="2352" y="1008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503" name="Line 63"/>
            <p:cNvSpPr>
              <a:spLocks noChangeShapeType="1"/>
            </p:cNvSpPr>
            <p:nvPr/>
          </p:nvSpPr>
          <p:spPr bwMode="auto">
            <a:xfrm>
              <a:off x="3072" y="1008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504" name="Line 64"/>
            <p:cNvSpPr>
              <a:spLocks noChangeShapeType="1"/>
            </p:cNvSpPr>
            <p:nvPr/>
          </p:nvSpPr>
          <p:spPr bwMode="auto">
            <a:xfrm>
              <a:off x="3936" y="960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505" name="Oval 65"/>
            <p:cNvSpPr>
              <a:spLocks noChangeArrowheads="1"/>
            </p:cNvSpPr>
            <p:nvPr/>
          </p:nvSpPr>
          <p:spPr bwMode="auto">
            <a:xfrm>
              <a:off x="1234" y="188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5506" name="Oval 66"/>
            <p:cNvSpPr>
              <a:spLocks noChangeArrowheads="1"/>
            </p:cNvSpPr>
            <p:nvPr/>
          </p:nvSpPr>
          <p:spPr bwMode="auto">
            <a:xfrm>
              <a:off x="1234" y="92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558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5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45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5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45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44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5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5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445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445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454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45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5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5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5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45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45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5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445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7" grpId="0" autoUpdateAnimBg="0"/>
      <p:bldP spid="445448" grpId="0" autoUpdateAnimBg="0"/>
      <p:bldP spid="445449" grpId="0" autoUpdateAnimBg="0"/>
      <p:bldP spid="445450" grpId="0" autoUpdateAnimBg="0"/>
      <p:bldP spid="445451" grpId="0" autoUpdateAnimBg="0"/>
      <p:bldP spid="445452" grpId="0" autoUpdateAnimBg="0"/>
      <p:bldP spid="445453" grpId="0" animBg="1" autoUpdateAnimBg="0"/>
      <p:bldP spid="445454" grpId="0" autoUpdateAnimBg="0"/>
      <p:bldP spid="445468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2" name="Text Box 4"/>
          <p:cNvSpPr txBox="1">
            <a:spLocks noChangeArrowheads="1"/>
          </p:cNvSpPr>
          <p:nvPr/>
        </p:nvSpPr>
        <p:spPr bwMode="auto">
          <a:xfrm>
            <a:off x="358775" y="657225"/>
            <a:ext cx="6210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 并联电阻的分流（</a:t>
            </a:r>
            <a:r>
              <a:rPr kumimoji="1"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current division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447493" name="Group 5"/>
          <p:cNvGrpSpPr>
            <a:grpSpLocks/>
          </p:cNvGrpSpPr>
          <p:nvPr/>
        </p:nvGrpSpPr>
        <p:grpSpPr bwMode="auto">
          <a:xfrm>
            <a:off x="1130300" y="1404938"/>
            <a:ext cx="2733675" cy="817562"/>
            <a:chOff x="960" y="1013"/>
            <a:chExt cx="1722" cy="515"/>
          </a:xfrm>
        </p:grpSpPr>
        <p:graphicFrame>
          <p:nvGraphicFramePr>
            <p:cNvPr id="447494" name="Object 6"/>
            <p:cNvGraphicFramePr>
              <a:graphicFrameLocks noChangeAspect="1"/>
            </p:cNvGraphicFramePr>
            <p:nvPr/>
          </p:nvGraphicFramePr>
          <p:xfrm>
            <a:off x="1280" y="1013"/>
            <a:ext cx="1402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14" name="公式" r:id="rId4" imgW="1206360" imgH="444240" progId="Equation.3">
                    <p:embed/>
                  </p:oleObj>
                </mc:Choice>
                <mc:Fallback>
                  <p:oleObj name="公式" r:id="rId4" imgW="1206360" imgH="444240" progId="Equation.3">
                    <p:embed/>
                    <p:pic>
                      <p:nvPicPr>
                        <p:cNvPr id="44749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0" y="1013"/>
                          <a:ext cx="1402" cy="5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7495" name="Text Box 7"/>
            <p:cNvSpPr txBox="1">
              <a:spLocks noChangeArrowheads="1"/>
            </p:cNvSpPr>
            <p:nvPr/>
          </p:nvSpPr>
          <p:spPr bwMode="auto">
            <a:xfrm>
              <a:off x="960" y="110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由</a:t>
              </a:r>
            </a:p>
          </p:txBody>
        </p:sp>
      </p:grpSp>
      <p:sp>
        <p:nvSpPr>
          <p:cNvPr id="447496" name="Text Box 8"/>
          <p:cNvSpPr txBox="1">
            <a:spLocks noChangeArrowheads="1"/>
          </p:cNvSpPr>
          <p:nvPr/>
        </p:nvSpPr>
        <p:spPr bwMode="auto">
          <a:xfrm>
            <a:off x="4445000" y="1638300"/>
            <a:ext cx="373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电流分配与电导成正比</a:t>
            </a:r>
          </a:p>
        </p:txBody>
      </p:sp>
      <p:grpSp>
        <p:nvGrpSpPr>
          <p:cNvPr id="447497" name="Group 9"/>
          <p:cNvGrpSpPr>
            <a:grpSpLocks/>
          </p:cNvGrpSpPr>
          <p:nvPr/>
        </p:nvGrpSpPr>
        <p:grpSpPr bwMode="auto">
          <a:xfrm>
            <a:off x="1244600" y="2486025"/>
            <a:ext cx="2262188" cy="919163"/>
            <a:chOff x="784" y="1566"/>
            <a:chExt cx="1425" cy="579"/>
          </a:xfrm>
        </p:grpSpPr>
        <p:sp>
          <p:nvSpPr>
            <p:cNvPr id="447498" name="Text Box 10"/>
            <p:cNvSpPr txBox="1">
              <a:spLocks noChangeArrowheads="1"/>
            </p:cNvSpPr>
            <p:nvPr/>
          </p:nvSpPr>
          <p:spPr bwMode="auto">
            <a:xfrm>
              <a:off x="784" y="1652"/>
              <a:ext cx="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得 </a:t>
              </a:r>
            </a:p>
          </p:txBody>
        </p:sp>
        <p:graphicFrame>
          <p:nvGraphicFramePr>
            <p:cNvPr id="447499" name="Object 11"/>
            <p:cNvGraphicFramePr>
              <a:graphicFrameLocks noChangeAspect="1"/>
            </p:cNvGraphicFramePr>
            <p:nvPr/>
          </p:nvGraphicFramePr>
          <p:xfrm>
            <a:off x="1367" y="1566"/>
            <a:ext cx="842" cy="5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15" name="Equation" r:id="rId6" imgW="647640" imgH="444240" progId="Equation.3">
                    <p:embed/>
                  </p:oleObj>
                </mc:Choice>
                <mc:Fallback>
                  <p:oleObj name="Equation" r:id="rId6" imgW="647640" imgH="444240" progId="Equation.3">
                    <p:embed/>
                    <p:pic>
                      <p:nvPicPr>
                        <p:cNvPr id="44749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67" y="1566"/>
                          <a:ext cx="842" cy="579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FFFF"/>
                            </a:gs>
                            <a:gs pos="100000">
                              <a:schemeClr val="accent1"/>
                            </a:gs>
                          </a:gsLst>
                          <a:path path="rect">
                            <a:fillToRect r="100000" b="100000"/>
                          </a:path>
                        </a:gradFill>
                        <a:ln>
                          <a:noFill/>
                        </a:ln>
                        <a:effectLst>
                          <a:prstShdw prst="shdw13" dist="53882" dir="13500000">
                            <a:srgbClr val="808080"/>
                          </a:prstShdw>
                        </a:effectLst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7500" name="Text Box 12"/>
          <p:cNvSpPr txBox="1">
            <a:spLocks noChangeArrowheads="1"/>
          </p:cNvSpPr>
          <p:nvPr/>
        </p:nvSpPr>
        <p:spPr bwMode="auto">
          <a:xfrm>
            <a:off x="704850" y="3714750"/>
            <a:ext cx="2667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对于两电阻并联，</a:t>
            </a:r>
          </a:p>
        </p:txBody>
      </p:sp>
      <p:graphicFrame>
        <p:nvGraphicFramePr>
          <p:cNvPr id="447501" name="Object 13"/>
          <p:cNvGraphicFramePr>
            <a:graphicFrameLocks noChangeAspect="1"/>
          </p:cNvGraphicFramePr>
          <p:nvPr/>
        </p:nvGraphicFramePr>
        <p:xfrm>
          <a:off x="4044950" y="3517900"/>
          <a:ext cx="4352925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6" name="公式" r:id="rId8" imgW="1904760" imgH="419040" progId="Equation.3">
                  <p:embed/>
                </p:oleObj>
              </mc:Choice>
              <mc:Fallback>
                <p:oleObj name="公式" r:id="rId8" imgW="1904760" imgH="419040" progId="Equation.3">
                  <p:embed/>
                  <p:pic>
                    <p:nvPicPr>
                      <p:cNvPr id="447501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4950" y="3517900"/>
                        <a:ext cx="4352925" cy="9112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>
                        <a:prstShdw prst="shdw13" dist="53882" dir="13500000">
                          <a:srgbClr val="808080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7502" name="Rectangle 14"/>
          <p:cNvSpPr>
            <a:spLocks noChangeArrowheads="1"/>
          </p:cNvSpPr>
          <p:nvPr/>
        </p:nvSpPr>
        <p:spPr bwMode="auto">
          <a:xfrm>
            <a:off x="3276600" y="37338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有</a:t>
            </a:r>
          </a:p>
        </p:txBody>
      </p:sp>
      <p:graphicFrame>
        <p:nvGraphicFramePr>
          <p:cNvPr id="447503" name="Object 15"/>
          <p:cNvGraphicFramePr>
            <a:graphicFrameLocks noChangeAspect="1"/>
          </p:cNvGraphicFramePr>
          <p:nvPr/>
        </p:nvGraphicFramePr>
        <p:xfrm>
          <a:off x="4041775" y="4733925"/>
          <a:ext cx="431641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17" name="公式" r:id="rId10" imgW="2019240" imgH="419040" progId="Equation.3">
                  <p:embed/>
                </p:oleObj>
              </mc:Choice>
              <mc:Fallback>
                <p:oleObj name="公式" r:id="rId10" imgW="2019240" imgH="419040" progId="Equation.3">
                  <p:embed/>
                  <p:pic>
                    <p:nvPicPr>
                      <p:cNvPr id="44750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1775" y="4733925"/>
                        <a:ext cx="4316413" cy="893763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FFFFF"/>
                          </a:gs>
                          <a:gs pos="100000">
                            <a:schemeClr val="accent1"/>
                          </a:gs>
                        </a:gsLst>
                        <a:lin ang="2700000" scaled="1"/>
                      </a:gradFill>
                      <a:ln>
                        <a:noFill/>
                      </a:ln>
                      <a:effectLst>
                        <a:prstShdw prst="shdw13" dist="53882" dir="13500000">
                          <a:srgbClr val="808080"/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7504" name="Group 16"/>
          <p:cNvGrpSpPr>
            <a:grpSpLocks/>
          </p:cNvGrpSpPr>
          <p:nvPr/>
        </p:nvGrpSpPr>
        <p:grpSpPr bwMode="auto">
          <a:xfrm>
            <a:off x="876300" y="4114800"/>
            <a:ext cx="2679700" cy="1503363"/>
            <a:chOff x="552" y="2592"/>
            <a:chExt cx="1688" cy="947"/>
          </a:xfrm>
        </p:grpSpPr>
        <p:sp>
          <p:nvSpPr>
            <p:cNvPr id="447505" name="Line 17"/>
            <p:cNvSpPr>
              <a:spLocks noChangeShapeType="1"/>
            </p:cNvSpPr>
            <p:nvPr/>
          </p:nvSpPr>
          <p:spPr bwMode="auto">
            <a:xfrm>
              <a:off x="620" y="3516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06" name="Line 18"/>
            <p:cNvSpPr>
              <a:spLocks noChangeShapeType="1"/>
            </p:cNvSpPr>
            <p:nvPr/>
          </p:nvSpPr>
          <p:spPr bwMode="auto">
            <a:xfrm>
              <a:off x="608" y="2844"/>
              <a:ext cx="1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07" name="Line 19"/>
            <p:cNvSpPr>
              <a:spLocks noChangeShapeType="1"/>
            </p:cNvSpPr>
            <p:nvPr/>
          </p:nvSpPr>
          <p:spPr bwMode="auto">
            <a:xfrm>
              <a:off x="1004" y="2844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08" name="Line 20"/>
            <p:cNvSpPr>
              <a:spLocks noChangeShapeType="1"/>
            </p:cNvSpPr>
            <p:nvPr/>
          </p:nvSpPr>
          <p:spPr bwMode="auto">
            <a:xfrm>
              <a:off x="1808" y="2844"/>
              <a:ext cx="0" cy="67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09" name="Rectangle 21"/>
            <p:cNvSpPr>
              <a:spLocks noChangeArrowheads="1"/>
            </p:cNvSpPr>
            <p:nvPr/>
          </p:nvSpPr>
          <p:spPr bwMode="auto">
            <a:xfrm>
              <a:off x="944" y="3036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7510" name="Rectangle 22"/>
            <p:cNvSpPr>
              <a:spLocks noChangeArrowheads="1"/>
            </p:cNvSpPr>
            <p:nvPr/>
          </p:nvSpPr>
          <p:spPr bwMode="auto">
            <a:xfrm>
              <a:off x="1748" y="3012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7511" name="Text Box 23"/>
            <p:cNvSpPr txBox="1">
              <a:spLocks noChangeArrowheads="1"/>
            </p:cNvSpPr>
            <p:nvPr/>
          </p:nvSpPr>
          <p:spPr bwMode="auto">
            <a:xfrm>
              <a:off x="1040" y="303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0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7512" name="Text Box 24"/>
            <p:cNvSpPr txBox="1">
              <a:spLocks noChangeArrowheads="1"/>
            </p:cNvSpPr>
            <p:nvPr/>
          </p:nvSpPr>
          <p:spPr bwMode="auto">
            <a:xfrm>
              <a:off x="1904" y="3036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0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000" i="1">
                <a:latin typeface="Times New Roman" panose="02020603050405020304" pitchFamily="18" charset="0"/>
              </a:endParaRPr>
            </a:p>
          </p:txBody>
        </p:sp>
        <p:sp>
          <p:nvSpPr>
            <p:cNvPr id="447513" name="Line 25"/>
            <p:cNvSpPr>
              <a:spLocks noChangeShapeType="1"/>
            </p:cNvSpPr>
            <p:nvPr/>
          </p:nvSpPr>
          <p:spPr bwMode="auto">
            <a:xfrm>
              <a:off x="1004" y="284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14" name="Line 26"/>
            <p:cNvSpPr>
              <a:spLocks noChangeShapeType="1"/>
            </p:cNvSpPr>
            <p:nvPr/>
          </p:nvSpPr>
          <p:spPr bwMode="auto">
            <a:xfrm rot="-10800000">
              <a:off x="1808" y="2844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15" name="Line 27"/>
            <p:cNvSpPr>
              <a:spLocks noChangeShapeType="1"/>
            </p:cNvSpPr>
            <p:nvPr/>
          </p:nvSpPr>
          <p:spPr bwMode="auto">
            <a:xfrm>
              <a:off x="656" y="2844"/>
              <a:ext cx="19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16" name="Text Box 28"/>
            <p:cNvSpPr txBox="1">
              <a:spLocks noChangeArrowheads="1"/>
            </p:cNvSpPr>
            <p:nvPr/>
          </p:nvSpPr>
          <p:spPr bwMode="auto">
            <a:xfrm>
              <a:off x="992" y="2796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7517" name="Text Box 29"/>
            <p:cNvSpPr txBox="1">
              <a:spLocks noChangeArrowheads="1"/>
            </p:cNvSpPr>
            <p:nvPr/>
          </p:nvSpPr>
          <p:spPr bwMode="auto">
            <a:xfrm>
              <a:off x="1808" y="2748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7518" name="Text Box 30"/>
            <p:cNvSpPr txBox="1">
              <a:spLocks noChangeArrowheads="1"/>
            </p:cNvSpPr>
            <p:nvPr/>
          </p:nvSpPr>
          <p:spPr bwMode="auto">
            <a:xfrm>
              <a:off x="656" y="259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47519" name="Oval 31"/>
            <p:cNvSpPr>
              <a:spLocks noChangeArrowheads="1"/>
            </p:cNvSpPr>
            <p:nvPr/>
          </p:nvSpPr>
          <p:spPr bwMode="auto">
            <a:xfrm>
              <a:off x="552" y="2814"/>
              <a:ext cx="47" cy="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7520" name="Oval 32"/>
            <p:cNvSpPr>
              <a:spLocks noChangeArrowheads="1"/>
            </p:cNvSpPr>
            <p:nvPr/>
          </p:nvSpPr>
          <p:spPr bwMode="auto">
            <a:xfrm>
              <a:off x="564" y="3492"/>
              <a:ext cx="47" cy="4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88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7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7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47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44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47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75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475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7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75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475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75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492" grpId="0" autoUpdateAnimBg="0"/>
      <p:bldP spid="447496" grpId="0" autoUpdateAnimBg="0"/>
      <p:bldP spid="447500" grpId="0" autoUpdateAnimBg="0"/>
      <p:bldP spid="44750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40" name="Text Box 4"/>
          <p:cNvSpPr txBox="1">
            <a:spLocks noChangeArrowheads="1"/>
          </p:cNvSpPr>
          <p:nvPr/>
        </p:nvSpPr>
        <p:spPr bwMode="auto">
          <a:xfrm>
            <a:off x="533400" y="533400"/>
            <a:ext cx="2417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 功率关系</a:t>
            </a:r>
          </a:p>
        </p:txBody>
      </p:sp>
      <p:sp>
        <p:nvSpPr>
          <p:cNvPr id="449541" name="Text Box 5"/>
          <p:cNvSpPr txBox="1">
            <a:spLocks noChangeArrowheads="1"/>
          </p:cNvSpPr>
          <p:nvPr/>
        </p:nvSpPr>
        <p:spPr bwMode="auto">
          <a:xfrm>
            <a:off x="2286000" y="1219200"/>
            <a:ext cx="510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 </a:t>
            </a:r>
            <a:r>
              <a:rPr kumimoji="1" lang="zh-CN" altLang="en-US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 ，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49542" name="Text Box 6"/>
          <p:cNvSpPr txBox="1">
            <a:spLocks noChangeArrowheads="1"/>
          </p:cNvSpPr>
          <p:nvPr/>
        </p:nvSpPr>
        <p:spPr bwMode="auto">
          <a:xfrm>
            <a:off x="2286000" y="1981200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: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449543" name="Text Box 7"/>
          <p:cNvSpPr txBox="1">
            <a:spLocks noChangeArrowheads="1"/>
          </p:cNvSpPr>
          <p:nvPr/>
        </p:nvSpPr>
        <p:spPr bwMode="auto">
          <a:xfrm>
            <a:off x="1066800" y="2971800"/>
            <a:ext cx="6959600" cy="232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总功率   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eq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(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+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             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G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</a:p>
          <a:p>
            <a:pPr>
              <a:lnSpc>
                <a:spcPct val="13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             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+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endParaRPr kumimoji="1" lang="en-US" altLang="zh-CN" sz="2400" b="1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ct val="50000"/>
              </a:spcBef>
            </a:pPr>
            <a:endParaRPr kumimoji="1" lang="en-US" altLang="zh-CN" sz="2400" b="1" baseline="300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12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49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9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40" grpId="0" autoUpdateAnimBg="0"/>
      <p:bldP spid="449541" grpId="0" autoUpdateAnimBg="0"/>
      <p:bldP spid="449542" grpId="0" autoUpdateAnimBg="0"/>
      <p:bldP spid="449543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50D6D1F-3687-4EA8-AA43-140562B6DEF5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4620B58-F3FC-4668-B68D-93CCA7A9A062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381000" y="668338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1: Find the equivalent resistance for the circuit.</a:t>
            </a:r>
          </a:p>
        </p:txBody>
      </p:sp>
      <p:graphicFrame>
        <p:nvGraphicFramePr>
          <p:cNvPr id="2703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388120"/>
              </p:ext>
            </p:extLst>
          </p:nvPr>
        </p:nvGraphicFramePr>
        <p:xfrm>
          <a:off x="1475656" y="1196752"/>
          <a:ext cx="5111750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" name="Visio" r:id="rId3" imgW="2790947" imgH="957369" progId="Visio.Drawing.11">
                  <p:embed/>
                </p:oleObj>
              </mc:Choice>
              <mc:Fallback>
                <p:oleObj name="Visio" r:id="rId3" imgW="2790947" imgH="95736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5656" y="1196752"/>
                        <a:ext cx="5111750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03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654249"/>
              </p:ext>
            </p:extLst>
          </p:nvPr>
        </p:nvGraphicFramePr>
        <p:xfrm>
          <a:off x="1017662" y="2078137"/>
          <a:ext cx="9159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0" name="Equation" r:id="rId5" imgW="457200" imgH="241300" progId="Equation.3">
                  <p:embed/>
                </p:oleObj>
              </mc:Choice>
              <mc:Fallback>
                <p:oleObj name="Equation" r:id="rId5" imgW="457200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7662" y="2078137"/>
                        <a:ext cx="91598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04" name="Rectangle 21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2.2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串联与并联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2920777"/>
            <a:ext cx="1042843" cy="44052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73EB97B-2D8B-46C8-8577-A3C00645810C}"/>
              </a:ext>
            </a:extLst>
          </p:cNvPr>
          <p:cNvSpPr/>
          <p:nvPr/>
        </p:nvSpPr>
        <p:spPr>
          <a:xfrm>
            <a:off x="1871291" y="4746317"/>
            <a:ext cx="43204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Req = R</a:t>
            </a:r>
            <a:r>
              <a:rPr lang="en-US" altLang="zh-CN" sz="2000" dirty="0"/>
              <a:t>2</a:t>
            </a:r>
            <a:r>
              <a:rPr lang="en-US" altLang="zh-CN" sz="2800" dirty="0"/>
              <a:t> // ( R</a:t>
            </a:r>
            <a:r>
              <a:rPr lang="en-US" altLang="zh-CN" sz="2000" dirty="0"/>
              <a:t>1</a:t>
            </a:r>
            <a:r>
              <a:rPr lang="en-US" altLang="zh-CN" sz="2800" dirty="0"/>
              <a:t>+Req )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261571"/>
              </p:ext>
            </p:extLst>
          </p:nvPr>
        </p:nvGraphicFramePr>
        <p:xfrm>
          <a:off x="609600" y="1023938"/>
          <a:ext cx="4610100" cy="283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6" name="VISIO" r:id="rId3" imgW="2522588" imgH="1545808" progId="Visio.Drawing.5">
                  <p:embed/>
                </p:oleObj>
              </mc:Choice>
              <mc:Fallback>
                <p:oleObj name="VISIO" r:id="rId3" imgW="2522588" imgH="1545808" progId="Visio.Drawing.5">
                  <p:embed/>
                  <p:pic>
                    <p:nvPicPr>
                      <p:cNvPr id="819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023938"/>
                        <a:ext cx="4610100" cy="283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92396"/>
              </p:ext>
            </p:extLst>
          </p:nvPr>
        </p:nvGraphicFramePr>
        <p:xfrm>
          <a:off x="1908175" y="4187825"/>
          <a:ext cx="14239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7" name="Equation" r:id="rId5" imgW="711200" imgH="228600" progId="Equation.3">
                  <p:embed/>
                </p:oleObj>
              </mc:Choice>
              <mc:Fallback>
                <p:oleObj name="Equation" r:id="rId5" imgW="711200" imgH="228600" progId="Equation.3">
                  <p:embed/>
                  <p:pic>
                    <p:nvPicPr>
                      <p:cNvPr id="8198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4187825"/>
                        <a:ext cx="14239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381000" y="668338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2: Find the equivalent resistance for the circuit.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023869-C843-4B7C-84C6-76C73244F064}"/>
              </a:ext>
            </a:extLst>
          </p:cNvPr>
          <p:cNvSpPr txBox="1"/>
          <p:nvPr/>
        </p:nvSpPr>
        <p:spPr>
          <a:xfrm>
            <a:off x="669973" y="573325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需重点掌握</a:t>
            </a:r>
            <a:r>
              <a:rPr lang="zh-CN" altLang="en-US" sz="2800" b="1" dirty="0"/>
              <a:t>（尤其在不太容易看清楚串并联关系时）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32E1CFB-EC44-45B7-AD73-E6F9E19078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844824"/>
            <a:ext cx="4181270" cy="359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0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04265-80D7-46E8-9F0A-93E6BEF5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C66AF1-24A0-446C-B0A8-326C494344F1}" type="datetime1">
              <a:rPr kumimoji="1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2021/3/12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97B5F-803E-42BB-88D2-7CA10043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t>电路理论</a:t>
            </a:r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18317-3322-4D3D-8602-38BE28FB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4CEB45-B7B4-4CEA-8E4A-DA539A380401}" type="slidenum">
              <a:rPr kumimoji="1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Times New Roman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FF6600"/>
              </a:solidFill>
              <a:effectLst/>
              <a:uLnTx/>
              <a:uFillTx/>
              <a:latin typeface="Times New Roman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CFE707-0420-4C9B-BD86-A4435F4D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0648"/>
            <a:ext cx="8928992" cy="61926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7893579-86FC-41F3-A116-D1CB7B237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5936754"/>
            <a:ext cx="367244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0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274174"/>
              </p:ext>
            </p:extLst>
          </p:nvPr>
        </p:nvGraphicFramePr>
        <p:xfrm>
          <a:off x="165100" y="3552825"/>
          <a:ext cx="2357438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1" name="Visio" r:id="rId3" imgW="1200281" imgH="866879" progId="Visio.Drawing.11">
                  <p:embed/>
                </p:oleObj>
              </mc:Choice>
              <mc:Fallback>
                <p:oleObj name="Visio" r:id="rId3" imgW="1200281" imgH="86687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100" y="3552825"/>
                        <a:ext cx="2357438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3764807"/>
              </p:ext>
            </p:extLst>
          </p:nvPr>
        </p:nvGraphicFramePr>
        <p:xfrm>
          <a:off x="7205663" y="3645024"/>
          <a:ext cx="1528762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2" name="Visio" r:id="rId5" imgW="793385" imgH="872252" progId="Visio.Drawing.11">
                  <p:embed/>
                </p:oleObj>
              </mc:Choice>
              <mc:Fallback>
                <p:oleObj name="Visio" r:id="rId5" imgW="793385" imgH="87225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5663" y="3645024"/>
                        <a:ext cx="1528762" cy="1685925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942891"/>
              </p:ext>
            </p:extLst>
          </p:nvPr>
        </p:nvGraphicFramePr>
        <p:xfrm>
          <a:off x="2370138" y="3552825"/>
          <a:ext cx="2463800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3" name="Visio" r:id="rId7" imgW="1252533" imgH="866879" progId="Visio.Drawing.11">
                  <p:embed/>
                </p:oleObj>
              </mc:Choice>
              <mc:Fallback>
                <p:oleObj name="Visio" r:id="rId7" imgW="1252533" imgH="866879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8" y="3552825"/>
                        <a:ext cx="2463800" cy="168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4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408049"/>
              </p:ext>
            </p:extLst>
          </p:nvPr>
        </p:nvGraphicFramePr>
        <p:xfrm>
          <a:off x="5626100" y="584002"/>
          <a:ext cx="2463800" cy="168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4" name="Visio" r:id="rId9" imgW="1261443" imgH="872252" progId="Visio.Drawing.11">
                  <p:embed/>
                </p:oleObj>
              </mc:Choice>
              <mc:Fallback>
                <p:oleObj name="Visio" r:id="rId9" imgW="1261443" imgH="872252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00" y="584002"/>
                        <a:ext cx="2463800" cy="168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203657"/>
              </p:ext>
            </p:extLst>
          </p:nvPr>
        </p:nvGraphicFramePr>
        <p:xfrm>
          <a:off x="250825" y="620688"/>
          <a:ext cx="1585913" cy="227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5" name="Visio" r:id="rId11" imgW="822103" imgH="1167574" progId="Visio.Drawing.11">
                  <p:embed/>
                </p:oleObj>
              </mc:Choice>
              <mc:Fallback>
                <p:oleObj name="Visio" r:id="rId11" imgW="822103" imgH="1167574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20688"/>
                        <a:ext cx="1585913" cy="2278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800"/>
              </p:ext>
            </p:extLst>
          </p:nvPr>
        </p:nvGraphicFramePr>
        <p:xfrm>
          <a:off x="527562" y="2979713"/>
          <a:ext cx="16271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6" name="Equation" r:id="rId13" imgW="698500" imgH="228600" progId="Equation.DSMT4">
                  <p:embed/>
                </p:oleObj>
              </mc:Choice>
              <mc:Fallback>
                <p:oleObj name="Equation" r:id="rId13" imgW="69850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7562" y="2979713"/>
                        <a:ext cx="1627188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23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525681"/>
              </p:ext>
            </p:extLst>
          </p:nvPr>
        </p:nvGraphicFramePr>
        <p:xfrm>
          <a:off x="723900" y="5194300"/>
          <a:ext cx="917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7" name="Equation" r:id="rId15" imgW="393480" imgH="228600" progId="Equation.DSMT4">
                  <p:embed/>
                </p:oleObj>
              </mc:Choice>
              <mc:Fallback>
                <p:oleObj name="Equation" r:id="rId15" imgW="39348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5194300"/>
                        <a:ext cx="917575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57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23924"/>
              </p:ext>
            </p:extLst>
          </p:nvPr>
        </p:nvGraphicFramePr>
        <p:xfrm>
          <a:off x="4887336" y="3834805"/>
          <a:ext cx="1584325" cy="1322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8" name="Visio" r:id="rId17" imgW="828532" imgH="692658" progId="Visio.Drawing.11">
                  <p:embed/>
                </p:oleObj>
              </mc:Choice>
              <mc:Fallback>
                <p:oleObj name="Visio" r:id="rId17" imgW="828532" imgH="692658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7336" y="3834805"/>
                        <a:ext cx="1584325" cy="1322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251520" y="332656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3. </a:t>
            </a: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理想电压源的串联与并联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786788"/>
              </p:ext>
            </p:extLst>
          </p:nvPr>
        </p:nvGraphicFramePr>
        <p:xfrm>
          <a:off x="2747964" y="1031772"/>
          <a:ext cx="1528762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9" name="Visio" r:id="rId5" imgW="793385" imgH="872252" progId="Visio.Drawing.11">
                  <p:embed/>
                </p:oleObj>
              </mc:Choice>
              <mc:Fallback>
                <p:oleObj name="Visio" r:id="rId5" imgW="793385" imgH="872252" progId="Visio.Drawing.11">
                  <p:embed/>
                  <p:pic>
                    <p:nvPicPr>
                      <p:cNvPr id="2723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7964" y="1031772"/>
                        <a:ext cx="1528762" cy="1685925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881345" y="1539361"/>
            <a:ext cx="838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400" b="1" dirty="0">
                <a:solidFill>
                  <a:schemeClr val="hlink"/>
                </a:solidFill>
                <a:ea typeface="隶书" panose="02010509060101010101" pitchFamily="49" charset="-122"/>
              </a:rPr>
              <a:t>→</a:t>
            </a:r>
          </a:p>
        </p:txBody>
      </p:sp>
      <p:sp>
        <p:nvSpPr>
          <p:cNvPr id="26" name="矩形 25"/>
          <p:cNvSpPr/>
          <p:nvPr/>
        </p:nvSpPr>
        <p:spPr>
          <a:xfrm>
            <a:off x="1865157" y="14298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ea typeface="隶书" panose="02010509060101010101" pitchFamily="49" charset="-122"/>
              </a:rPr>
              <a:t>等效</a:t>
            </a:r>
            <a:endParaRPr lang="zh-CN" altLang="en-US" dirty="0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6438900" y="4281339"/>
            <a:ext cx="838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400" b="1" dirty="0">
                <a:solidFill>
                  <a:schemeClr val="hlink"/>
                </a:solidFill>
                <a:ea typeface="隶书" panose="02010509060101010101" pitchFamily="49" charset="-122"/>
              </a:rPr>
              <a:t>→</a:t>
            </a:r>
          </a:p>
        </p:txBody>
      </p:sp>
      <p:sp>
        <p:nvSpPr>
          <p:cNvPr id="28" name="矩形 27"/>
          <p:cNvSpPr/>
          <p:nvPr/>
        </p:nvSpPr>
        <p:spPr>
          <a:xfrm>
            <a:off x="6422712" y="417180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ea typeface="隶书" panose="02010509060101010101" pitchFamily="49" charset="-122"/>
              </a:rPr>
              <a:t>等效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79022" y="301558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电压源串联等效为电压源。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389" y="5845890"/>
            <a:ext cx="8494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电压源并联任何元件、或并联一端口网络，均等效为电压源。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注意：对外等效（对内不等效）</a:t>
            </a:r>
          </a:p>
        </p:txBody>
      </p:sp>
      <p:graphicFrame>
        <p:nvGraphicFramePr>
          <p:cNvPr id="20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286351"/>
              </p:ext>
            </p:extLst>
          </p:nvPr>
        </p:nvGraphicFramePr>
        <p:xfrm>
          <a:off x="2929082" y="5194300"/>
          <a:ext cx="917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0" name="Equation" r:id="rId19" imgW="393480" imgH="228600" progId="Equation.DSMT4">
                  <p:embed/>
                </p:oleObj>
              </mc:Choice>
              <mc:Fallback>
                <p:oleObj name="Equation" r:id="rId19" imgW="393480" imgH="228600" progId="Equation.DSMT4">
                  <p:embed/>
                  <p:pic>
                    <p:nvPicPr>
                      <p:cNvPr id="272399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9082" y="5194300"/>
                        <a:ext cx="917575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373517"/>
              </p:ext>
            </p:extLst>
          </p:nvPr>
        </p:nvGraphicFramePr>
        <p:xfrm>
          <a:off x="5339432" y="5169569"/>
          <a:ext cx="917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1" name="Equation" r:id="rId20" imgW="393480" imgH="228600" progId="Equation.DSMT4">
                  <p:embed/>
                </p:oleObj>
              </mc:Choice>
              <mc:Fallback>
                <p:oleObj name="Equation" r:id="rId20" imgW="393480" imgH="228600" progId="Equation.DSMT4">
                  <p:embed/>
                  <p:pic>
                    <p:nvPicPr>
                      <p:cNvPr id="2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9432" y="5169569"/>
                        <a:ext cx="917575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82" name="Picture 142" descr="éé¦é¿èèå¤´ä¼¸ææç»GIFå¨æè¡¨æï¼ä¸è¡ ï¼ç»å¯¹ä¸è¡"/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1698101"/>
            <a:ext cx="1372790" cy="137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2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4807452"/>
              </p:ext>
            </p:extLst>
          </p:nvPr>
        </p:nvGraphicFramePr>
        <p:xfrm>
          <a:off x="2268538" y="3284538"/>
          <a:ext cx="1535112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9" name="Visio" r:id="rId3" imgW="790678" imgH="1133339" progId="Visio.Drawing.11">
                  <p:embed/>
                </p:oleObj>
              </mc:Choice>
              <mc:Fallback>
                <p:oleObj name="Visio" r:id="rId3" imgW="790678" imgH="113333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284538"/>
                        <a:ext cx="1535112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934038"/>
              </p:ext>
            </p:extLst>
          </p:nvPr>
        </p:nvGraphicFramePr>
        <p:xfrm>
          <a:off x="6837576" y="824136"/>
          <a:ext cx="15351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0" name="Visio" r:id="rId5" imgW="796814" imgH="1142286" progId="Visio.Drawing.11">
                  <p:embed/>
                </p:oleObj>
              </mc:Choice>
              <mc:Fallback>
                <p:oleObj name="Visio" r:id="rId5" imgW="796814" imgH="114228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7576" y="824136"/>
                        <a:ext cx="1535113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45293"/>
              </p:ext>
            </p:extLst>
          </p:nvPr>
        </p:nvGraphicFramePr>
        <p:xfrm>
          <a:off x="467544" y="3252399"/>
          <a:ext cx="14843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1" name="Visio" r:id="rId7" imgW="762150" imgH="1133339" progId="Visio.Drawing.11">
                  <p:embed/>
                </p:oleObj>
              </mc:Choice>
              <mc:Fallback>
                <p:oleObj name="Visio" r:id="rId7" imgW="762150" imgH="1133339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3252399"/>
                        <a:ext cx="1484313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2815292"/>
              </p:ext>
            </p:extLst>
          </p:nvPr>
        </p:nvGraphicFramePr>
        <p:xfrm>
          <a:off x="4716016" y="620688"/>
          <a:ext cx="14843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2" name="Visio" r:id="rId9" imgW="771525" imgH="1142286" progId="Visio.Drawing.11">
                  <p:embed/>
                </p:oleObj>
              </mc:Choice>
              <mc:Fallback>
                <p:oleObj name="Visio" r:id="rId9" imgW="771525" imgH="1142286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620688"/>
                        <a:ext cx="1484313" cy="2225675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1367" name="Rectangle 7"/>
          <p:cNvSpPr>
            <a:spLocks noChangeArrowheads="1"/>
          </p:cNvSpPr>
          <p:nvPr/>
        </p:nvSpPr>
        <p:spPr bwMode="auto">
          <a:xfrm>
            <a:off x="3695544" y="1535088"/>
            <a:ext cx="838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400" b="1" dirty="0">
                <a:solidFill>
                  <a:schemeClr val="hlink"/>
                </a:solidFill>
                <a:ea typeface="隶书" panose="02010509060101010101" pitchFamily="49" charset="-122"/>
              </a:rPr>
              <a:t>→</a:t>
            </a:r>
          </a:p>
        </p:txBody>
      </p:sp>
      <p:graphicFrame>
        <p:nvGraphicFramePr>
          <p:cNvPr id="922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6540175"/>
              </p:ext>
            </p:extLst>
          </p:nvPr>
        </p:nvGraphicFramePr>
        <p:xfrm>
          <a:off x="304800" y="765151"/>
          <a:ext cx="3335338" cy="168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3" name="Visio" r:id="rId11" imgW="1696926" imgH="872252" progId="Visio.Drawing.11">
                  <p:embed/>
                </p:oleObj>
              </mc:Choice>
              <mc:Fallback>
                <p:oleObj name="Visio" r:id="rId11" imgW="1696926" imgH="872252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765151"/>
                        <a:ext cx="3335338" cy="168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6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7198430"/>
              </p:ext>
            </p:extLst>
          </p:nvPr>
        </p:nvGraphicFramePr>
        <p:xfrm>
          <a:off x="914400" y="2754288"/>
          <a:ext cx="18954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4" name="Equation" r:id="rId13" imgW="812447" imgH="228501" progId="Equation.3">
                  <p:embed/>
                </p:oleObj>
              </mc:Choice>
              <mc:Fallback>
                <p:oleObj name="Equation" r:id="rId13" imgW="812447" imgH="228501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754288"/>
                        <a:ext cx="1895475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137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0228775"/>
              </p:ext>
            </p:extLst>
          </p:nvPr>
        </p:nvGraphicFramePr>
        <p:xfrm>
          <a:off x="728663" y="5487988"/>
          <a:ext cx="742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5" name="Equation" r:id="rId15" imgW="317160" imgH="228600" progId="Equation.DSMT4">
                  <p:embed/>
                </p:oleObj>
              </mc:Choice>
              <mc:Fallback>
                <p:oleObj name="Equation" r:id="rId15" imgW="31716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5487988"/>
                        <a:ext cx="742950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3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0900248"/>
              </p:ext>
            </p:extLst>
          </p:nvPr>
        </p:nvGraphicFramePr>
        <p:xfrm>
          <a:off x="4095030" y="3431563"/>
          <a:ext cx="1989138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6" name="Visio" r:id="rId17" imgW="1057341" imgH="1276295" progId="Visio.Drawing.11">
                  <p:embed/>
                </p:oleObj>
              </mc:Choice>
              <mc:Fallback>
                <p:oleObj name="Visio" r:id="rId17" imgW="1057341" imgH="1276295" progId="Visio.Drawing.11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5030" y="3431563"/>
                        <a:ext cx="1989138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32" name="Rectangle 14"/>
          <p:cNvSpPr>
            <a:spLocks noChangeArrowheads="1"/>
          </p:cNvSpPr>
          <p:nvPr/>
        </p:nvSpPr>
        <p:spPr bwMode="auto">
          <a:xfrm>
            <a:off x="323850" y="188640"/>
            <a:ext cx="8820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3. </a:t>
            </a: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理想电流源的串联与并联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79356" y="14255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ea typeface="隶书" panose="02010509060101010101" pitchFamily="49" charset="-122"/>
              </a:rPr>
              <a:t>等效</a:t>
            </a:r>
            <a:endParaRPr lang="zh-CN" altLang="en-US" dirty="0"/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0746885"/>
              </p:ext>
            </p:extLst>
          </p:nvPr>
        </p:nvGraphicFramePr>
        <p:xfrm>
          <a:off x="7068343" y="3493475"/>
          <a:ext cx="14843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7" name="Visio" r:id="rId19" imgW="762150" imgH="1133339" progId="Visio.Drawing.11">
                  <p:embed/>
                </p:oleObj>
              </mc:Choice>
              <mc:Fallback>
                <p:oleObj name="Visio" r:id="rId19" imgW="762150" imgH="1133339" progId="Visio.Drawing.11">
                  <p:embed/>
                  <p:pic>
                    <p:nvPicPr>
                      <p:cNvPr id="27136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8343" y="3493475"/>
                        <a:ext cx="1484313" cy="2225675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6191899" y="4313717"/>
            <a:ext cx="838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50195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400" b="1" dirty="0">
                <a:solidFill>
                  <a:schemeClr val="hlink"/>
                </a:solidFill>
                <a:ea typeface="隶书" panose="02010509060101010101" pitchFamily="49" charset="-122"/>
              </a:rPr>
              <a:t>→</a:t>
            </a:r>
          </a:p>
        </p:txBody>
      </p:sp>
      <p:sp>
        <p:nvSpPr>
          <p:cNvPr id="21" name="矩形 20"/>
          <p:cNvSpPr/>
          <p:nvPr/>
        </p:nvSpPr>
        <p:spPr>
          <a:xfrm>
            <a:off x="6175711" y="420418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solidFill>
                  <a:srgbClr val="CC3300"/>
                </a:solidFill>
                <a:ea typeface="隶书" panose="02010509060101010101" pitchFamily="49" charset="-122"/>
              </a:rPr>
              <a:t>等效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129513" y="2852936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u="none" strike="noStrike" baseline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电流源并联等效为电流源。</a:t>
            </a:r>
            <a:endParaRPr lang="zh-CN" altLang="en-US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7768" y="6021288"/>
            <a:ext cx="84946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电流源串联任何元件、或串联一端口网络，均等效为电流源。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同样注意：只对外等效</a:t>
            </a:r>
          </a:p>
        </p:txBody>
      </p:sp>
      <p:graphicFrame>
        <p:nvGraphicFramePr>
          <p:cNvPr id="2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2172259"/>
              </p:ext>
            </p:extLst>
          </p:nvPr>
        </p:nvGraphicFramePr>
        <p:xfrm>
          <a:off x="2555776" y="5494784"/>
          <a:ext cx="742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8" name="Equation" r:id="rId21" imgW="317160" imgH="228600" progId="Equation.DSMT4">
                  <p:embed/>
                </p:oleObj>
              </mc:Choice>
              <mc:Fallback>
                <p:oleObj name="Equation" r:id="rId21" imgW="317160" imgH="228600" progId="Equation.DSMT4">
                  <p:embed/>
                  <p:pic>
                    <p:nvPicPr>
                      <p:cNvPr id="2713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776" y="5494784"/>
                        <a:ext cx="742950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44002"/>
              </p:ext>
            </p:extLst>
          </p:nvPr>
        </p:nvGraphicFramePr>
        <p:xfrm>
          <a:off x="5252613" y="5522669"/>
          <a:ext cx="742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59" name="Equation" r:id="rId23" imgW="317160" imgH="228600" progId="Equation.DSMT4">
                  <p:embed/>
                </p:oleObj>
              </mc:Choice>
              <mc:Fallback>
                <p:oleObj name="Equation" r:id="rId23" imgW="317160" imgH="228600" progId="Equation.DSMT4">
                  <p:embed/>
                  <p:pic>
                    <p:nvPicPr>
                      <p:cNvPr id="27137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2613" y="5522669"/>
                        <a:ext cx="742950" cy="533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371" name="Picture 155" descr="http://ws2.sinaimg.cn/large/9150e4e5ly1flf5cbcpxzg206o06ot8n.gif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839" y="188640"/>
            <a:ext cx="1325959" cy="13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367" grpId="0"/>
      <p:bldP spid="2" grpId="0"/>
      <p:bldP spid="20" grpId="0"/>
      <p:bldP spid="21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27025" y="1052513"/>
            <a:ext cx="5487988" cy="2689225"/>
            <a:chOff x="192" y="667"/>
            <a:chExt cx="3457" cy="1694"/>
          </a:xfrm>
        </p:grpSpPr>
        <p:graphicFrame>
          <p:nvGraphicFramePr>
            <p:cNvPr id="8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54615531"/>
                </p:ext>
              </p:extLst>
            </p:nvPr>
          </p:nvGraphicFramePr>
          <p:xfrm>
            <a:off x="192" y="667"/>
            <a:ext cx="3457" cy="13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160" name="Visio" r:id="rId3" imgW="2773632" imgH="1084850" progId="Visio.Drawing.11">
                    <p:embed/>
                  </p:oleObj>
                </mc:Choice>
                <mc:Fallback>
                  <p:oleObj name="Visio" r:id="rId3" imgW="2773632" imgH="1084850" progId="Visio.Drawing.11">
                    <p:embed/>
                    <p:pic>
                      <p:nvPicPr>
                        <p:cNvPr id="1026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667"/>
                          <a:ext cx="3457" cy="13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413" y="2073"/>
              <a:ext cx="14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dirty="0">
                  <a:solidFill>
                    <a:srgbClr val="CC3300"/>
                  </a:solidFill>
                  <a:ea typeface="隶书" panose="02010509060101010101" pitchFamily="49" charset="-122"/>
                </a:rPr>
                <a:t>Find the current </a:t>
              </a:r>
              <a:r>
                <a:rPr lang="en-US" altLang="zh-CN" i="1" dirty="0" err="1">
                  <a:solidFill>
                    <a:srgbClr val="CC3300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dirty="0">
                  <a:solidFill>
                    <a:srgbClr val="CC3300"/>
                  </a:solidFill>
                  <a:ea typeface="隶书" panose="02010509060101010101" pitchFamily="49" charset="-122"/>
                </a:rPr>
                <a:t>.</a:t>
              </a:r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228184" y="2060848"/>
            <a:ext cx="957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 err="1">
                <a:solidFill>
                  <a:schemeClr val="tx2"/>
                </a:solidFill>
                <a:ea typeface="隶书" panose="02010509060101010101" pitchFamily="49" charset="-122"/>
              </a:rPr>
              <a:t>i</a:t>
            </a:r>
            <a:r>
              <a:rPr lang="en-US" altLang="zh-CN" sz="2800" i="1" dirty="0">
                <a:solidFill>
                  <a:schemeClr val="tx2"/>
                </a:solidFill>
                <a:ea typeface="隶书" panose="02010509060101010101" pitchFamily="49" charset="-122"/>
              </a:rPr>
              <a:t>=</a:t>
            </a:r>
            <a:r>
              <a:rPr lang="en-US" altLang="zh-CN" sz="2800" dirty="0">
                <a:solidFill>
                  <a:schemeClr val="tx2"/>
                </a:solidFill>
                <a:ea typeface="隶书" panose="02010509060101010101" pitchFamily="49" charset="-122"/>
              </a:rPr>
              <a:t>5A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2EE9D2-91B9-43E0-85F1-3C10CFF8269A}"/>
              </a:ext>
            </a:extLst>
          </p:cNvPr>
          <p:cNvSpPr txBox="1"/>
          <p:nvPr/>
        </p:nvSpPr>
        <p:spPr>
          <a:xfrm>
            <a:off x="1187624" y="5445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（有一定的技巧性）</a:t>
            </a:r>
          </a:p>
        </p:txBody>
      </p:sp>
    </p:spTree>
    <p:extLst>
      <p:ext uri="{BB962C8B-B14F-4D97-AF65-F5344CB8AC3E}">
        <p14:creationId xmlns:p14="http://schemas.microsoft.com/office/powerpoint/2010/main" val="3404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08720"/>
            <a:ext cx="8064896" cy="4683224"/>
          </a:xfrm>
        </p:spPr>
        <p:txBody>
          <a:bodyPr/>
          <a:lstStyle/>
          <a:p>
            <a:r>
              <a:rPr lang="zh-CN" altLang="en-US" dirty="0"/>
              <a:t>求解对称电路的核心，是观察电路的对称关系，寻找</a:t>
            </a:r>
            <a:r>
              <a:rPr lang="zh-CN" altLang="en-US" dirty="0">
                <a:solidFill>
                  <a:srgbClr val="FF0000"/>
                </a:solidFill>
              </a:rPr>
              <a:t>等电位点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需要好好理解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如果等电位点在同一支路的两端，则将该支路断开或短接；如果等电位点不在同一支路的两端，则将等电位点短接。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对称电路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94312E-9924-4941-8B01-6260913C4F98}"/>
              </a:ext>
            </a:extLst>
          </p:cNvPr>
          <p:cNvSpPr txBox="1"/>
          <p:nvPr/>
        </p:nvSpPr>
        <p:spPr>
          <a:xfrm>
            <a:off x="1187624" y="544522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（有一定的技巧性）</a:t>
            </a:r>
          </a:p>
        </p:txBody>
      </p:sp>
    </p:spTree>
    <p:extLst>
      <p:ext uri="{BB962C8B-B14F-4D97-AF65-F5344CB8AC3E}">
        <p14:creationId xmlns:p14="http://schemas.microsoft.com/office/powerpoint/2010/main" val="16356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5131" name="Picture 3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2" name="Picture 4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3" name="Picture 5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6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3" name="Picture 7" descr="未命名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7620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6563" name="Text Box 19"/>
          <p:cNvSpPr txBox="1">
            <a:spLocks noChangeArrowheads="1"/>
          </p:cNvSpPr>
          <p:nvPr/>
        </p:nvSpPr>
        <p:spPr bwMode="auto">
          <a:xfrm>
            <a:off x="755650" y="1773238"/>
            <a:ext cx="1441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目标：</a:t>
            </a:r>
          </a:p>
        </p:txBody>
      </p:sp>
      <p:sp>
        <p:nvSpPr>
          <p:cNvPr id="236564" name="Text Box 20"/>
          <p:cNvSpPr txBox="1">
            <a:spLocks noChangeArrowheads="1"/>
          </p:cNvSpPr>
          <p:nvPr/>
        </p:nvSpPr>
        <p:spPr bwMode="auto">
          <a:xfrm>
            <a:off x="827088" y="5127625"/>
            <a:ext cx="2419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讲授学时：</a:t>
            </a: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</a:p>
        </p:txBody>
      </p:sp>
      <p:sp>
        <p:nvSpPr>
          <p:cNvPr id="236565" name="Text Box 21"/>
          <p:cNvSpPr txBox="1">
            <a:spLocks noChangeArrowheads="1"/>
          </p:cNvSpPr>
          <p:nvPr/>
        </p:nvSpPr>
        <p:spPr bwMode="auto">
          <a:xfrm>
            <a:off x="779463" y="335756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难点：</a:t>
            </a:r>
          </a:p>
        </p:txBody>
      </p:sp>
      <p:sp>
        <p:nvSpPr>
          <p:cNvPr id="5128" name="Rectangle 22"/>
          <p:cNvSpPr>
            <a:spLocks noChangeArrowheads="1"/>
          </p:cNvSpPr>
          <p:nvPr/>
        </p:nvSpPr>
        <p:spPr bwMode="auto">
          <a:xfrm>
            <a:off x="1979613" y="3471863"/>
            <a:ext cx="6624637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9144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3716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8288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2860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含受控源电路的等效化简。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综合应用多种等效变换方法化简复杂电路。 </a:t>
            </a:r>
          </a:p>
        </p:txBody>
      </p:sp>
      <p:sp>
        <p:nvSpPr>
          <p:cNvPr id="236567" name="Text Box 23"/>
          <p:cNvSpPr txBox="1">
            <a:spLocks noChangeArrowheads="1"/>
          </p:cNvSpPr>
          <p:nvPr/>
        </p:nvSpPr>
        <p:spPr bwMode="auto">
          <a:xfrm>
            <a:off x="4787900" y="5176838"/>
            <a:ext cx="233910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讨论学时：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5130" name="Rectangle 25"/>
          <p:cNvSpPr>
            <a:spLocks noChangeArrowheads="1"/>
          </p:cNvSpPr>
          <p:nvPr/>
        </p:nvSpPr>
        <p:spPr bwMode="auto">
          <a:xfrm>
            <a:off x="1042988" y="1916113"/>
            <a:ext cx="7489825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9144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3716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8288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286000" indent="-457200"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228600" algn="l"/>
                <a:tab pos="252413" algn="l"/>
              </a:tabLs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pPr lvl="2" eaLnBrk="1" hangingPunct="1">
              <a:spcBef>
                <a:spcPct val="50000"/>
              </a:spcBef>
            </a:pP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1.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熟练应用支路电流分析法分析简单电路。</a:t>
            </a:r>
          </a:p>
          <a:p>
            <a:pPr lvl="2" eaLnBrk="1" hangingPunct="1">
              <a:spcBef>
                <a:spcPct val="50000"/>
              </a:spcBef>
            </a:pPr>
            <a:r>
              <a:rPr lang="en-US" altLang="zh-CN" sz="2000">
                <a:latin typeface="华文中宋" panose="02010600040101010101" pitchFamily="2" charset="-122"/>
                <a:ea typeface="华文中宋" panose="02010600040101010101" pitchFamily="2" charset="-122"/>
              </a:rPr>
              <a:t>2.</a:t>
            </a:r>
            <a:r>
              <a:rPr lang="zh-CN" altLang="en-US" sz="2000">
                <a:latin typeface="华文中宋" panose="02010600040101010101" pitchFamily="2" charset="-122"/>
                <a:ea typeface="华文中宋" panose="02010600040101010101" pitchFamily="2" charset="-122"/>
              </a:rPr>
              <a:t>综合应用各种等效化简方法获得等效电路。 </a:t>
            </a:r>
          </a:p>
        </p:txBody>
      </p:sp>
      <p:sp>
        <p:nvSpPr>
          <p:cNvPr id="15" name="Text Box 1077"/>
          <p:cNvSpPr txBox="1">
            <a:spLocks noChangeArrowheads="1"/>
          </p:cNvSpPr>
          <p:nvPr/>
        </p:nvSpPr>
        <p:spPr bwMode="auto">
          <a:xfrm>
            <a:off x="1187450" y="246063"/>
            <a:ext cx="72390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2</a:t>
            </a: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章</a:t>
            </a:r>
          </a:p>
          <a:p>
            <a:pPr algn="ctr"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电阻电路等效变换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D4BC505-8375-486F-A2BD-CA67DAD05BC9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7F8D40-6CCC-46E4-8AAF-5AAB7921ADAC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14341" name="Rectangle 2"/>
          <p:cNvSpPr>
            <a:spLocks noChangeArrowheads="1"/>
          </p:cNvSpPr>
          <p:nvPr/>
        </p:nvSpPr>
        <p:spPr bwMode="auto">
          <a:xfrm>
            <a:off x="323850" y="476250"/>
            <a:ext cx="7885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4. Find the current </a:t>
            </a:r>
            <a:r>
              <a:rPr lang="en-US" altLang="zh-CN" sz="2800" i="1" dirty="0">
                <a:solidFill>
                  <a:srgbClr val="CC3300"/>
                </a:solidFill>
                <a:ea typeface="隶书" panose="02010509060101010101" pitchFamily="49" charset="-122"/>
              </a:rPr>
              <a:t>I 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in the circuit.</a:t>
            </a:r>
          </a:p>
        </p:txBody>
      </p:sp>
      <p:graphicFrame>
        <p:nvGraphicFramePr>
          <p:cNvPr id="282627" name="Object 3"/>
          <p:cNvGraphicFramePr>
            <a:graphicFrameLocks noChangeAspect="1"/>
          </p:cNvGraphicFramePr>
          <p:nvPr>
            <p:extLst/>
          </p:nvPr>
        </p:nvGraphicFramePr>
        <p:xfrm>
          <a:off x="5567474" y="768991"/>
          <a:ext cx="2105025" cy="295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0" name="Visio" r:id="rId3" imgW="1617631" imgH="2020110" progId="Visio.Drawing.11">
                  <p:embed/>
                </p:oleObj>
              </mc:Choice>
              <mc:Fallback>
                <p:oleObj name="Visio" r:id="rId3" imgW="1617631" imgH="2020110" progId="Visio.Drawing.11">
                  <p:embed/>
                  <p:pic>
                    <p:nvPicPr>
                      <p:cNvPr id="2826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7474" y="768991"/>
                        <a:ext cx="2105025" cy="295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28" name="Object 4"/>
          <p:cNvGraphicFramePr>
            <a:graphicFrameLocks noChangeAspect="1"/>
          </p:cNvGraphicFramePr>
          <p:nvPr>
            <p:extLst/>
          </p:nvPr>
        </p:nvGraphicFramePr>
        <p:xfrm>
          <a:off x="539552" y="3644134"/>
          <a:ext cx="3095625" cy="29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1" name="Visio" r:id="rId5" imgW="2230578" imgH="2021540" progId="Visio.Drawing.11">
                  <p:embed/>
                </p:oleObj>
              </mc:Choice>
              <mc:Fallback>
                <p:oleObj name="Visio" r:id="rId5" imgW="2230578" imgH="2021540" progId="Visio.Drawing.11">
                  <p:embed/>
                  <p:pic>
                    <p:nvPicPr>
                      <p:cNvPr id="282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3644134"/>
                        <a:ext cx="3095625" cy="298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2629" name="Object 5"/>
          <p:cNvGraphicFramePr>
            <a:graphicFrameLocks noChangeAspect="1"/>
          </p:cNvGraphicFramePr>
          <p:nvPr>
            <p:extLst/>
          </p:nvPr>
        </p:nvGraphicFramePr>
        <p:xfrm>
          <a:off x="5075238" y="3647871"/>
          <a:ext cx="3168650" cy="306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2" name="Visio" r:id="rId7" imgW="2230564" imgH="2021396" progId="Visio.Drawing.11">
                  <p:embed/>
                </p:oleObj>
              </mc:Choice>
              <mc:Fallback>
                <p:oleObj name="Visio" r:id="rId7" imgW="2230564" imgH="2021396" progId="Visio.Drawing.11">
                  <p:embed/>
                  <p:pic>
                    <p:nvPicPr>
                      <p:cNvPr id="282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3647871"/>
                        <a:ext cx="3168650" cy="306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6" name="Object 7"/>
          <p:cNvGraphicFramePr>
            <a:graphicFrameLocks noChangeAspect="1"/>
          </p:cNvGraphicFramePr>
          <p:nvPr/>
        </p:nvGraphicFramePr>
        <p:xfrm>
          <a:off x="323850" y="900113"/>
          <a:ext cx="30956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3" name="Visio" r:id="rId9" imgW="2165842" imgH="1969960" progId="Visio.Drawing.11">
                  <p:embed/>
                </p:oleObj>
              </mc:Choice>
              <mc:Fallback>
                <p:oleObj name="Visio" r:id="rId9" imgW="2165842" imgH="1969960" progId="Visio.Drawing.11">
                  <p:embed/>
                  <p:pic>
                    <p:nvPicPr>
                      <p:cNvPr id="143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900113"/>
                        <a:ext cx="3095625" cy="281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等效电路综合应用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502D26E-1902-461A-BC75-78B6A4806425}"/>
              </a:ext>
            </a:extLst>
          </p:cNvPr>
          <p:cNvSpPr txBox="1"/>
          <p:nvPr/>
        </p:nvSpPr>
        <p:spPr>
          <a:xfrm>
            <a:off x="3127604" y="612014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(a)</a:t>
            </a:r>
            <a:endParaRPr lang="zh-CN" altLang="en-US" sz="28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D1B903-C05B-4AF2-99FC-CC6CE757917A}"/>
              </a:ext>
            </a:extLst>
          </p:cNvPr>
          <p:cNvSpPr txBox="1"/>
          <p:nvPr/>
        </p:nvSpPr>
        <p:spPr>
          <a:xfrm>
            <a:off x="7740352" y="6171267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(b)</a:t>
            </a:r>
            <a:endParaRPr lang="zh-CN" altLang="en-US" sz="28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8B9BC03-73E2-4B9F-83B6-BA2B88E1FC8D}"/>
              </a:ext>
            </a:extLst>
          </p:cNvPr>
          <p:cNvSpPr txBox="1"/>
          <p:nvPr/>
        </p:nvSpPr>
        <p:spPr>
          <a:xfrm>
            <a:off x="7217456" y="3145681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(c)</a:t>
            </a:r>
            <a:endParaRPr lang="zh-CN" altLang="en-US" sz="28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BCA26A8-836E-4EA2-87FF-34D365FD1EBC}"/>
              </a:ext>
            </a:extLst>
          </p:cNvPr>
          <p:cNvSpPr txBox="1"/>
          <p:nvPr/>
        </p:nvSpPr>
        <p:spPr>
          <a:xfrm>
            <a:off x="4266406" y="13265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 </a:t>
            </a:r>
            <a:r>
              <a:rPr lang="zh-CN" altLang="en-US" dirty="0"/>
              <a:t>欧没有变化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84DC7C1-9E78-4920-9506-7B3B3734B63D}"/>
              </a:ext>
            </a:extLst>
          </p:cNvPr>
          <p:cNvSpPr txBox="1"/>
          <p:nvPr/>
        </p:nvSpPr>
        <p:spPr>
          <a:xfrm>
            <a:off x="3347864" y="2594937"/>
            <a:ext cx="23647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解题关键：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A,B</a:t>
            </a:r>
            <a:r>
              <a:rPr lang="zh-CN" altLang="en-US" sz="2000" b="1" dirty="0">
                <a:solidFill>
                  <a:srgbClr val="FF0000"/>
                </a:solidFill>
              </a:rPr>
              <a:t>两点为等电位点</a:t>
            </a:r>
          </a:p>
        </p:txBody>
      </p:sp>
    </p:spTree>
    <p:extLst>
      <p:ext uri="{BB962C8B-B14F-4D97-AF65-F5344CB8AC3E}">
        <p14:creationId xmlns:p14="http://schemas.microsoft.com/office/powerpoint/2010/main" val="73942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2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2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04265-80D7-46E8-9F0A-93E6BEF5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97B5F-803E-42BB-88D2-7CA10043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18317-3322-4D3D-8602-38BE28FB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9A459BD-B888-4215-9136-91E25687D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45630"/>
            <a:ext cx="8437515" cy="67677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7A594B-CEF5-4448-86DA-08AB9A5785C3}"/>
              </a:ext>
            </a:extLst>
          </p:cNvPr>
          <p:cNvSpPr txBox="1"/>
          <p:nvPr/>
        </p:nvSpPr>
        <p:spPr>
          <a:xfrm>
            <a:off x="416346" y="476672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例题：求解电流</a:t>
            </a:r>
            <a:r>
              <a:rPr lang="en-US" altLang="zh-CN" sz="3200" i="1" dirty="0" err="1"/>
              <a:t>i</a:t>
            </a: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284379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C04265-80D7-46E8-9F0A-93E6BEF5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97B5F-803E-42BB-88D2-7CA10043C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D18317-3322-4D3D-8602-38BE28FB8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A015B5-BF54-4F2E-A196-502098599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-1"/>
            <a:ext cx="8295456" cy="681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21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C43450-5163-4BC5-9847-06DED3DC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56F262-AE80-4643-9CF9-821B1CCE8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D69CD0-6C78-4941-B49F-158C8FE2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92E375-5A44-4FD6-B4AD-082B2557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17867"/>
            <a:ext cx="8747859" cy="259228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8E7D31E-9BCF-4CC9-A172-801BD0E95832}"/>
              </a:ext>
            </a:extLst>
          </p:cNvPr>
          <p:cNvSpPr txBox="1"/>
          <p:nvPr/>
        </p:nvSpPr>
        <p:spPr>
          <a:xfrm>
            <a:off x="6772753" y="1609955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9924F4-5574-4E51-9C9F-B38DBDE1684D}"/>
              </a:ext>
            </a:extLst>
          </p:cNvPr>
          <p:cNvSpPr txBox="1"/>
          <p:nvPr/>
        </p:nvSpPr>
        <p:spPr>
          <a:xfrm>
            <a:off x="7646625" y="141140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E61F85-BBE8-4A27-89ED-06E109B3C850}"/>
              </a:ext>
            </a:extLst>
          </p:cNvPr>
          <p:cNvSpPr txBox="1"/>
          <p:nvPr/>
        </p:nvSpPr>
        <p:spPr>
          <a:xfrm>
            <a:off x="8520498" y="141140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1172F5-AA59-4E96-AEDE-A08A7B8BF1F1}"/>
              </a:ext>
            </a:extLst>
          </p:cNvPr>
          <p:cNvSpPr txBox="1"/>
          <p:nvPr/>
        </p:nvSpPr>
        <p:spPr>
          <a:xfrm>
            <a:off x="971600" y="3410155"/>
            <a:ext cx="59554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</a:rPr>
              <a:t>A, B, C </a:t>
            </a:r>
            <a:r>
              <a:rPr lang="zh-CN" altLang="en-US" sz="3600" dirty="0">
                <a:solidFill>
                  <a:srgbClr val="FF0000"/>
                </a:solidFill>
              </a:rPr>
              <a:t>为等位点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en-US" altLang="zh-CN" sz="3600" dirty="0">
                <a:solidFill>
                  <a:srgbClr val="FF0000"/>
                </a:solidFill>
              </a:rPr>
              <a:t>1+{[(1+1)//1+1]//1}*2=9/4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Req=9R/4</a:t>
            </a:r>
          </a:p>
          <a:p>
            <a:r>
              <a:rPr lang="en-US" altLang="zh-CN" sz="3600" dirty="0">
                <a:solidFill>
                  <a:srgbClr val="FF0000"/>
                </a:solidFill>
              </a:rPr>
              <a:t>P=I*I*Req=90W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972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8" name="Group 2"/>
          <p:cNvGrpSpPr>
            <a:grpSpLocks/>
          </p:cNvGrpSpPr>
          <p:nvPr/>
        </p:nvGrpSpPr>
        <p:grpSpPr bwMode="auto">
          <a:xfrm>
            <a:off x="5185501" y="4081933"/>
            <a:ext cx="3298825" cy="2209800"/>
            <a:chOff x="0" y="0"/>
            <a:chExt cx="2078" cy="1392"/>
          </a:xfrm>
        </p:grpSpPr>
        <p:sp>
          <p:nvSpPr>
            <p:cNvPr id="23623" name="Rectangle 3"/>
            <p:cNvSpPr>
              <a:spLocks noChangeArrowheads="1"/>
            </p:cNvSpPr>
            <p:nvPr/>
          </p:nvSpPr>
          <p:spPr bwMode="auto">
            <a:xfrm rot="-5400000">
              <a:off x="807" y="45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4" name="Rectangle 4"/>
            <p:cNvSpPr>
              <a:spLocks noChangeArrowheads="1"/>
            </p:cNvSpPr>
            <p:nvPr/>
          </p:nvSpPr>
          <p:spPr bwMode="auto">
            <a:xfrm rot="-5400000">
              <a:off x="1431" y="45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5" name="Rectangle 5"/>
            <p:cNvSpPr>
              <a:spLocks noChangeArrowheads="1"/>
            </p:cNvSpPr>
            <p:nvPr/>
          </p:nvSpPr>
          <p:spPr bwMode="auto">
            <a:xfrm rot="-5400000">
              <a:off x="1131" y="168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6" name="Rectangle 6"/>
            <p:cNvSpPr>
              <a:spLocks noChangeArrowheads="1"/>
            </p:cNvSpPr>
            <p:nvPr/>
          </p:nvSpPr>
          <p:spPr bwMode="auto">
            <a:xfrm>
              <a:off x="1728" y="81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7" name="Rectangle 7"/>
            <p:cNvSpPr>
              <a:spLocks noChangeArrowheads="1"/>
            </p:cNvSpPr>
            <p:nvPr/>
          </p:nvSpPr>
          <p:spPr bwMode="auto">
            <a:xfrm>
              <a:off x="1116" y="81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28" name="Line 8"/>
            <p:cNvSpPr>
              <a:spLocks noChangeShapeType="1"/>
            </p:cNvSpPr>
            <p:nvPr/>
          </p:nvSpPr>
          <p:spPr bwMode="auto">
            <a:xfrm>
              <a:off x="255" y="576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29" name="Line 9"/>
            <p:cNvSpPr>
              <a:spLocks noChangeShapeType="1"/>
            </p:cNvSpPr>
            <p:nvPr/>
          </p:nvSpPr>
          <p:spPr bwMode="auto">
            <a:xfrm flipV="1">
              <a:off x="579" y="28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0" name="Line 10"/>
            <p:cNvSpPr>
              <a:spLocks noChangeShapeType="1"/>
            </p:cNvSpPr>
            <p:nvPr/>
          </p:nvSpPr>
          <p:spPr bwMode="auto">
            <a:xfrm>
              <a:off x="579" y="288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1" name="Line 11"/>
            <p:cNvSpPr>
              <a:spLocks noChangeShapeType="1"/>
            </p:cNvSpPr>
            <p:nvPr/>
          </p:nvSpPr>
          <p:spPr bwMode="auto">
            <a:xfrm>
              <a:off x="1299" y="288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2" name="Line 12"/>
            <p:cNvSpPr>
              <a:spLocks noChangeShapeType="1"/>
            </p:cNvSpPr>
            <p:nvPr/>
          </p:nvSpPr>
          <p:spPr bwMode="auto">
            <a:xfrm>
              <a:off x="975" y="576"/>
              <a:ext cx="3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3" name="Line 13"/>
            <p:cNvSpPr>
              <a:spLocks noChangeShapeType="1"/>
            </p:cNvSpPr>
            <p:nvPr/>
          </p:nvSpPr>
          <p:spPr bwMode="auto">
            <a:xfrm>
              <a:off x="1167" y="57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4" name="Line 14"/>
            <p:cNvSpPr>
              <a:spLocks noChangeShapeType="1"/>
            </p:cNvSpPr>
            <p:nvPr/>
          </p:nvSpPr>
          <p:spPr bwMode="auto">
            <a:xfrm>
              <a:off x="1167" y="105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5" name="Freeform 15"/>
            <p:cNvSpPr>
              <a:spLocks/>
            </p:cNvSpPr>
            <p:nvPr/>
          </p:nvSpPr>
          <p:spPr bwMode="auto">
            <a:xfrm>
              <a:off x="1779" y="279"/>
              <a:ext cx="1" cy="533"/>
            </a:xfrm>
            <a:custGeom>
              <a:avLst/>
              <a:gdLst>
                <a:gd name="T0" fmla="*/ 0 w 1"/>
                <a:gd name="T1" fmla="*/ 0 h 533"/>
                <a:gd name="T2" fmla="*/ 0 w 1"/>
                <a:gd name="T3" fmla="*/ 533 h 53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533">
                  <a:moveTo>
                    <a:pt x="0" y="0"/>
                  </a:moveTo>
                  <a:lnTo>
                    <a:pt x="0" y="53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6" name="Line 16"/>
            <p:cNvSpPr>
              <a:spLocks noChangeShapeType="1"/>
            </p:cNvSpPr>
            <p:nvPr/>
          </p:nvSpPr>
          <p:spPr bwMode="auto">
            <a:xfrm>
              <a:off x="1599" y="576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7" name="Line 17"/>
            <p:cNvSpPr>
              <a:spLocks noChangeShapeType="1"/>
            </p:cNvSpPr>
            <p:nvPr/>
          </p:nvSpPr>
          <p:spPr bwMode="auto">
            <a:xfrm>
              <a:off x="1773" y="1056"/>
              <a:ext cx="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8" name="Line 18"/>
            <p:cNvSpPr>
              <a:spLocks noChangeShapeType="1"/>
            </p:cNvSpPr>
            <p:nvPr/>
          </p:nvSpPr>
          <p:spPr bwMode="auto">
            <a:xfrm>
              <a:off x="284" y="1292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39" name="Oval 19"/>
            <p:cNvSpPr>
              <a:spLocks noChangeAspect="1" noChangeArrowheads="1"/>
            </p:cNvSpPr>
            <p:nvPr/>
          </p:nvSpPr>
          <p:spPr bwMode="auto">
            <a:xfrm>
              <a:off x="192" y="528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40" name="Oval 20"/>
            <p:cNvSpPr>
              <a:spLocks noChangeAspect="1" noChangeArrowheads="1"/>
            </p:cNvSpPr>
            <p:nvPr/>
          </p:nvSpPr>
          <p:spPr bwMode="auto">
            <a:xfrm>
              <a:off x="222" y="1257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41" name="Text Box 21"/>
            <p:cNvSpPr txBox="1">
              <a:spLocks noChangeArrowheads="1"/>
            </p:cNvSpPr>
            <p:nvPr/>
          </p:nvSpPr>
          <p:spPr bwMode="auto">
            <a:xfrm>
              <a:off x="0" y="384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3642" name="Text Box 22"/>
            <p:cNvSpPr txBox="1">
              <a:spLocks noChangeArrowheads="1"/>
            </p:cNvSpPr>
            <p:nvPr/>
          </p:nvSpPr>
          <p:spPr bwMode="auto">
            <a:xfrm>
              <a:off x="36" y="11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  <p:sp>
          <p:nvSpPr>
            <p:cNvPr id="23643" name="Text Box 23"/>
            <p:cNvSpPr txBox="1">
              <a:spLocks noChangeArrowheads="1"/>
            </p:cNvSpPr>
            <p:nvPr/>
          </p:nvSpPr>
          <p:spPr bwMode="auto">
            <a:xfrm>
              <a:off x="672" y="57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3644" name="Text Box 24"/>
            <p:cNvSpPr txBox="1">
              <a:spLocks noChangeArrowheads="1"/>
            </p:cNvSpPr>
            <p:nvPr/>
          </p:nvSpPr>
          <p:spPr bwMode="auto">
            <a:xfrm>
              <a:off x="1056" y="0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3645" name="Text Box 25"/>
            <p:cNvSpPr txBox="1">
              <a:spLocks noChangeArrowheads="1"/>
            </p:cNvSpPr>
            <p:nvPr/>
          </p:nvSpPr>
          <p:spPr bwMode="auto">
            <a:xfrm>
              <a:off x="1794" y="81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3646" name="Text Box 26"/>
            <p:cNvSpPr txBox="1">
              <a:spLocks noChangeArrowheads="1"/>
            </p:cNvSpPr>
            <p:nvPr/>
          </p:nvSpPr>
          <p:spPr bwMode="auto">
            <a:xfrm>
              <a:off x="834" y="81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3647" name="Text Box 27"/>
            <p:cNvSpPr txBox="1">
              <a:spLocks noChangeArrowheads="1"/>
            </p:cNvSpPr>
            <p:nvPr/>
          </p:nvSpPr>
          <p:spPr bwMode="auto">
            <a:xfrm>
              <a:off x="1344" y="58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5</a:t>
              </a:r>
              <a:endParaRPr lang="zh-CN" altLang="zh-CN" b="1"/>
            </a:p>
          </p:txBody>
        </p:sp>
        <p:sp>
          <p:nvSpPr>
            <p:cNvPr id="23648" name="Text Box 28"/>
            <p:cNvSpPr txBox="1">
              <a:spLocks noChangeArrowheads="1"/>
            </p:cNvSpPr>
            <p:nvPr/>
          </p:nvSpPr>
          <p:spPr bwMode="auto">
            <a:xfrm>
              <a:off x="1077" y="309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  <p:sp>
          <p:nvSpPr>
            <p:cNvPr id="23649" name="Text Box 29"/>
            <p:cNvSpPr txBox="1">
              <a:spLocks noChangeArrowheads="1"/>
            </p:cNvSpPr>
            <p:nvPr/>
          </p:nvSpPr>
          <p:spPr bwMode="auto">
            <a:xfrm>
              <a:off x="1767" y="41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3650" name="Oval 30"/>
            <p:cNvSpPr>
              <a:spLocks noChangeAspect="1" noChangeArrowheads="1"/>
            </p:cNvSpPr>
            <p:nvPr/>
          </p:nvSpPr>
          <p:spPr bwMode="auto">
            <a:xfrm>
              <a:off x="546" y="537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51" name="Oval 31"/>
            <p:cNvSpPr>
              <a:spLocks noChangeAspect="1" noChangeArrowheads="1"/>
            </p:cNvSpPr>
            <p:nvPr/>
          </p:nvSpPr>
          <p:spPr bwMode="auto">
            <a:xfrm>
              <a:off x="1143" y="549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52" name="Oval 32"/>
            <p:cNvSpPr>
              <a:spLocks noChangeAspect="1" noChangeArrowheads="1"/>
            </p:cNvSpPr>
            <p:nvPr/>
          </p:nvSpPr>
          <p:spPr bwMode="auto">
            <a:xfrm>
              <a:off x="1134" y="1248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53" name="Oval 33"/>
            <p:cNvSpPr>
              <a:spLocks noChangeAspect="1" noChangeArrowheads="1"/>
            </p:cNvSpPr>
            <p:nvPr/>
          </p:nvSpPr>
          <p:spPr bwMode="auto">
            <a:xfrm>
              <a:off x="1737" y="528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24610" name="Group 34"/>
          <p:cNvGrpSpPr>
            <a:grpSpLocks/>
          </p:cNvGrpSpPr>
          <p:nvPr/>
        </p:nvGrpSpPr>
        <p:grpSpPr bwMode="auto">
          <a:xfrm>
            <a:off x="842101" y="1795933"/>
            <a:ext cx="3849688" cy="2209800"/>
            <a:chOff x="0" y="0"/>
            <a:chExt cx="2425" cy="1392"/>
          </a:xfrm>
        </p:grpSpPr>
        <p:sp>
          <p:nvSpPr>
            <p:cNvPr id="23591" name="Rectangle 35"/>
            <p:cNvSpPr>
              <a:spLocks noChangeArrowheads="1"/>
            </p:cNvSpPr>
            <p:nvPr/>
          </p:nvSpPr>
          <p:spPr bwMode="auto">
            <a:xfrm rot="-7903512">
              <a:off x="1332" y="304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2" name="Rectangle 36"/>
            <p:cNvSpPr>
              <a:spLocks noChangeArrowheads="1"/>
            </p:cNvSpPr>
            <p:nvPr/>
          </p:nvSpPr>
          <p:spPr bwMode="auto">
            <a:xfrm rot="-2919155">
              <a:off x="1854" y="310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3" name="Rectangle 37"/>
            <p:cNvSpPr>
              <a:spLocks noChangeArrowheads="1"/>
            </p:cNvSpPr>
            <p:nvPr/>
          </p:nvSpPr>
          <p:spPr bwMode="auto">
            <a:xfrm rot="-5400000">
              <a:off x="1593" y="601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4" name="Rectangle 38"/>
            <p:cNvSpPr>
              <a:spLocks noChangeArrowheads="1"/>
            </p:cNvSpPr>
            <p:nvPr/>
          </p:nvSpPr>
          <p:spPr bwMode="auto">
            <a:xfrm rot="-2874968">
              <a:off x="1299" y="880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5" name="Rectangle 39"/>
            <p:cNvSpPr>
              <a:spLocks noChangeArrowheads="1"/>
            </p:cNvSpPr>
            <p:nvPr/>
          </p:nvSpPr>
          <p:spPr bwMode="auto">
            <a:xfrm rot="-7972038">
              <a:off x="1908" y="835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96" name="Freeform 40"/>
            <p:cNvSpPr>
              <a:spLocks/>
            </p:cNvSpPr>
            <p:nvPr/>
          </p:nvSpPr>
          <p:spPr bwMode="auto">
            <a:xfrm>
              <a:off x="1465" y="196"/>
              <a:ext cx="176" cy="160"/>
            </a:xfrm>
            <a:custGeom>
              <a:avLst/>
              <a:gdLst>
                <a:gd name="T0" fmla="*/ 0 w 176"/>
                <a:gd name="T1" fmla="*/ 160 h 160"/>
                <a:gd name="T2" fmla="*/ 176 w 176"/>
                <a:gd name="T3" fmla="*/ 0 h 16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60">
                  <a:moveTo>
                    <a:pt x="0" y="160"/>
                  </a:moveTo>
                  <a:lnTo>
                    <a:pt x="17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7" name="Freeform 41"/>
            <p:cNvSpPr>
              <a:spLocks/>
            </p:cNvSpPr>
            <p:nvPr/>
          </p:nvSpPr>
          <p:spPr bwMode="auto">
            <a:xfrm>
              <a:off x="1635" y="202"/>
              <a:ext cx="168" cy="141"/>
            </a:xfrm>
            <a:custGeom>
              <a:avLst/>
              <a:gdLst>
                <a:gd name="T0" fmla="*/ 168 w 168"/>
                <a:gd name="T1" fmla="*/ 141 h 141"/>
                <a:gd name="T2" fmla="*/ 0 w 168"/>
                <a:gd name="T3" fmla="*/ 0 h 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8" h="141">
                  <a:moveTo>
                    <a:pt x="168" y="141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8" name="Freeform 42"/>
            <p:cNvSpPr>
              <a:spLocks/>
            </p:cNvSpPr>
            <p:nvPr/>
          </p:nvSpPr>
          <p:spPr bwMode="auto">
            <a:xfrm>
              <a:off x="1057" y="508"/>
              <a:ext cx="233" cy="223"/>
            </a:xfrm>
            <a:custGeom>
              <a:avLst/>
              <a:gdLst>
                <a:gd name="T0" fmla="*/ 233 w 233"/>
                <a:gd name="T1" fmla="*/ 0 h 223"/>
                <a:gd name="T2" fmla="*/ 0 w 233"/>
                <a:gd name="T3" fmla="*/ 223 h 2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3" h="223">
                  <a:moveTo>
                    <a:pt x="233" y="0"/>
                  </a:moveTo>
                  <a:lnTo>
                    <a:pt x="0" y="22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99" name="Freeform 43"/>
            <p:cNvSpPr>
              <a:spLocks/>
            </p:cNvSpPr>
            <p:nvPr/>
          </p:nvSpPr>
          <p:spPr bwMode="auto">
            <a:xfrm>
              <a:off x="1989" y="511"/>
              <a:ext cx="225" cy="216"/>
            </a:xfrm>
            <a:custGeom>
              <a:avLst/>
              <a:gdLst>
                <a:gd name="T0" fmla="*/ 0 w 225"/>
                <a:gd name="T1" fmla="*/ 0 h 216"/>
                <a:gd name="T2" fmla="*/ 225 w 225"/>
                <a:gd name="T3" fmla="*/ 216 h 2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5" h="216">
                  <a:moveTo>
                    <a:pt x="0" y="0"/>
                  </a:moveTo>
                  <a:lnTo>
                    <a:pt x="225" y="21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0" name="Freeform 44"/>
            <p:cNvSpPr>
              <a:spLocks/>
            </p:cNvSpPr>
            <p:nvPr/>
          </p:nvSpPr>
          <p:spPr bwMode="auto">
            <a:xfrm>
              <a:off x="1075" y="731"/>
              <a:ext cx="183" cy="201"/>
            </a:xfrm>
            <a:custGeom>
              <a:avLst/>
              <a:gdLst>
                <a:gd name="T0" fmla="*/ 0 w 183"/>
                <a:gd name="T1" fmla="*/ 0 h 201"/>
                <a:gd name="T2" fmla="*/ 183 w 183"/>
                <a:gd name="T3" fmla="*/ 201 h 2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3" h="201">
                  <a:moveTo>
                    <a:pt x="0" y="0"/>
                  </a:moveTo>
                  <a:lnTo>
                    <a:pt x="183" y="20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1" name="Freeform 45"/>
            <p:cNvSpPr>
              <a:spLocks/>
            </p:cNvSpPr>
            <p:nvPr/>
          </p:nvSpPr>
          <p:spPr bwMode="auto">
            <a:xfrm>
              <a:off x="1422" y="1078"/>
              <a:ext cx="211" cy="183"/>
            </a:xfrm>
            <a:custGeom>
              <a:avLst/>
              <a:gdLst>
                <a:gd name="T0" fmla="*/ 0 w 211"/>
                <a:gd name="T1" fmla="*/ 0 h 183"/>
                <a:gd name="T2" fmla="*/ 211 w 211"/>
                <a:gd name="T3" fmla="*/ 183 h 18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83">
                  <a:moveTo>
                    <a:pt x="0" y="0"/>
                  </a:moveTo>
                  <a:lnTo>
                    <a:pt x="211" y="18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2" name="Freeform 46"/>
            <p:cNvSpPr>
              <a:spLocks/>
            </p:cNvSpPr>
            <p:nvPr/>
          </p:nvSpPr>
          <p:spPr bwMode="auto">
            <a:xfrm>
              <a:off x="1635" y="1030"/>
              <a:ext cx="243" cy="222"/>
            </a:xfrm>
            <a:custGeom>
              <a:avLst/>
              <a:gdLst>
                <a:gd name="T0" fmla="*/ 0 w 243"/>
                <a:gd name="T1" fmla="*/ 222 h 222"/>
                <a:gd name="T2" fmla="*/ 243 w 243"/>
                <a:gd name="T3" fmla="*/ 0 h 2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3" h="222">
                  <a:moveTo>
                    <a:pt x="0" y="222"/>
                  </a:moveTo>
                  <a:lnTo>
                    <a:pt x="24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3" name="Freeform 47"/>
            <p:cNvSpPr>
              <a:spLocks/>
            </p:cNvSpPr>
            <p:nvPr/>
          </p:nvSpPr>
          <p:spPr bwMode="auto">
            <a:xfrm>
              <a:off x="2053" y="724"/>
              <a:ext cx="158" cy="153"/>
            </a:xfrm>
            <a:custGeom>
              <a:avLst/>
              <a:gdLst>
                <a:gd name="T0" fmla="*/ 0 w 158"/>
                <a:gd name="T1" fmla="*/ 153 h 153"/>
                <a:gd name="T2" fmla="*/ 158 w 158"/>
                <a:gd name="T3" fmla="*/ 0 h 1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8" h="153">
                  <a:moveTo>
                    <a:pt x="0" y="153"/>
                  </a:moveTo>
                  <a:lnTo>
                    <a:pt x="15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4" name="Freeform 48"/>
            <p:cNvSpPr>
              <a:spLocks/>
            </p:cNvSpPr>
            <p:nvPr/>
          </p:nvSpPr>
          <p:spPr bwMode="auto">
            <a:xfrm>
              <a:off x="1059" y="724"/>
              <a:ext cx="462" cy="1"/>
            </a:xfrm>
            <a:custGeom>
              <a:avLst/>
              <a:gdLst>
                <a:gd name="T0" fmla="*/ 0 w 462"/>
                <a:gd name="T1" fmla="*/ 0 h 1"/>
                <a:gd name="T2" fmla="*/ 462 w 46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2" h="1">
                  <a:moveTo>
                    <a:pt x="0" y="0"/>
                  </a:moveTo>
                  <a:lnTo>
                    <a:pt x="462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5" name="Freeform 49"/>
            <p:cNvSpPr>
              <a:spLocks/>
            </p:cNvSpPr>
            <p:nvPr/>
          </p:nvSpPr>
          <p:spPr bwMode="auto">
            <a:xfrm>
              <a:off x="1764" y="724"/>
              <a:ext cx="447" cy="1"/>
            </a:xfrm>
            <a:custGeom>
              <a:avLst/>
              <a:gdLst>
                <a:gd name="T0" fmla="*/ 0 w 447"/>
                <a:gd name="T1" fmla="*/ 0 h 1"/>
                <a:gd name="T2" fmla="*/ 447 w 447"/>
                <a:gd name="T3" fmla="*/ 1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7" h="1">
                  <a:moveTo>
                    <a:pt x="0" y="0"/>
                  </a:moveTo>
                  <a:lnTo>
                    <a:pt x="447" y="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6" name="Line 50"/>
            <p:cNvSpPr>
              <a:spLocks noChangeShapeType="1"/>
            </p:cNvSpPr>
            <p:nvPr/>
          </p:nvSpPr>
          <p:spPr bwMode="auto">
            <a:xfrm>
              <a:off x="243" y="196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7" name="Line 51"/>
            <p:cNvSpPr>
              <a:spLocks noChangeShapeType="1"/>
            </p:cNvSpPr>
            <p:nvPr/>
          </p:nvSpPr>
          <p:spPr bwMode="auto">
            <a:xfrm>
              <a:off x="237" y="1261"/>
              <a:ext cx="13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608" name="Oval 52"/>
            <p:cNvSpPr>
              <a:spLocks noChangeAspect="1" noChangeArrowheads="1"/>
            </p:cNvSpPr>
            <p:nvPr/>
          </p:nvSpPr>
          <p:spPr bwMode="auto">
            <a:xfrm>
              <a:off x="1596" y="184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09" name="Oval 53"/>
            <p:cNvSpPr>
              <a:spLocks noChangeAspect="1" noChangeArrowheads="1"/>
            </p:cNvSpPr>
            <p:nvPr/>
          </p:nvSpPr>
          <p:spPr bwMode="auto">
            <a:xfrm>
              <a:off x="1587" y="1213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0" name="Oval 54"/>
            <p:cNvSpPr>
              <a:spLocks noChangeAspect="1" noChangeArrowheads="1"/>
            </p:cNvSpPr>
            <p:nvPr/>
          </p:nvSpPr>
          <p:spPr bwMode="auto">
            <a:xfrm>
              <a:off x="1050" y="676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1" name="Oval 55"/>
            <p:cNvSpPr>
              <a:spLocks noChangeAspect="1" noChangeArrowheads="1"/>
            </p:cNvSpPr>
            <p:nvPr/>
          </p:nvSpPr>
          <p:spPr bwMode="auto">
            <a:xfrm>
              <a:off x="2169" y="676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2" name="Oval 56"/>
            <p:cNvSpPr>
              <a:spLocks noChangeAspect="1" noChangeArrowheads="1"/>
            </p:cNvSpPr>
            <p:nvPr/>
          </p:nvSpPr>
          <p:spPr bwMode="auto">
            <a:xfrm>
              <a:off x="195" y="148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3" name="Oval 57"/>
            <p:cNvSpPr>
              <a:spLocks noChangeAspect="1" noChangeArrowheads="1"/>
            </p:cNvSpPr>
            <p:nvPr/>
          </p:nvSpPr>
          <p:spPr bwMode="auto">
            <a:xfrm>
              <a:off x="177" y="1222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614" name="Text Box 58"/>
            <p:cNvSpPr txBox="1">
              <a:spLocks noChangeArrowheads="1"/>
            </p:cNvSpPr>
            <p:nvPr/>
          </p:nvSpPr>
          <p:spPr bwMode="auto">
            <a:xfrm>
              <a:off x="8" y="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3615" name="Text Box 59"/>
            <p:cNvSpPr txBox="1">
              <a:spLocks noChangeArrowheads="1"/>
            </p:cNvSpPr>
            <p:nvPr/>
          </p:nvSpPr>
          <p:spPr bwMode="auto">
            <a:xfrm>
              <a:off x="869" y="549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  <p:sp>
          <p:nvSpPr>
            <p:cNvPr id="23616" name="Text Box 60"/>
            <p:cNvSpPr txBox="1">
              <a:spLocks noChangeArrowheads="1"/>
            </p:cNvSpPr>
            <p:nvPr/>
          </p:nvSpPr>
          <p:spPr bwMode="auto">
            <a:xfrm>
              <a:off x="2213" y="55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3617" name="Text Box 61"/>
            <p:cNvSpPr txBox="1">
              <a:spLocks noChangeArrowheads="1"/>
            </p:cNvSpPr>
            <p:nvPr/>
          </p:nvSpPr>
          <p:spPr bwMode="auto">
            <a:xfrm>
              <a:off x="1011" y="227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3618" name="Text Box 62"/>
            <p:cNvSpPr txBox="1">
              <a:spLocks noChangeArrowheads="1"/>
            </p:cNvSpPr>
            <p:nvPr/>
          </p:nvSpPr>
          <p:spPr bwMode="auto">
            <a:xfrm>
              <a:off x="1011" y="91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3619" name="Text Box 63"/>
            <p:cNvSpPr txBox="1">
              <a:spLocks noChangeArrowheads="1"/>
            </p:cNvSpPr>
            <p:nvPr/>
          </p:nvSpPr>
          <p:spPr bwMode="auto">
            <a:xfrm>
              <a:off x="1947" y="95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3620" name="Text Box 64"/>
            <p:cNvSpPr txBox="1">
              <a:spLocks noChangeArrowheads="1"/>
            </p:cNvSpPr>
            <p:nvPr/>
          </p:nvSpPr>
          <p:spPr bwMode="auto">
            <a:xfrm>
              <a:off x="1923" y="19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3621" name="Text Box 65"/>
            <p:cNvSpPr txBox="1">
              <a:spLocks noChangeArrowheads="1"/>
            </p:cNvSpPr>
            <p:nvPr/>
          </p:nvSpPr>
          <p:spPr bwMode="auto">
            <a:xfrm>
              <a:off x="1491" y="43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5</a:t>
              </a:r>
              <a:endParaRPr lang="zh-CN" altLang="zh-CN" b="1"/>
            </a:p>
          </p:txBody>
        </p:sp>
        <p:sp>
          <p:nvSpPr>
            <p:cNvPr id="23622" name="Text Box 66"/>
            <p:cNvSpPr txBox="1">
              <a:spLocks noChangeArrowheads="1"/>
            </p:cNvSpPr>
            <p:nvPr/>
          </p:nvSpPr>
          <p:spPr bwMode="auto">
            <a:xfrm>
              <a:off x="0" y="11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</p:grpSp>
      <p:grpSp>
        <p:nvGrpSpPr>
          <p:cNvPr id="24643" name="Group 67"/>
          <p:cNvGrpSpPr>
            <a:grpSpLocks/>
          </p:cNvGrpSpPr>
          <p:nvPr/>
        </p:nvGrpSpPr>
        <p:grpSpPr bwMode="auto">
          <a:xfrm>
            <a:off x="765901" y="4005733"/>
            <a:ext cx="3989388" cy="2544763"/>
            <a:chOff x="0" y="0"/>
            <a:chExt cx="2513" cy="1603"/>
          </a:xfrm>
        </p:grpSpPr>
        <p:sp>
          <p:nvSpPr>
            <p:cNvPr id="23561" name="Text Box 68"/>
            <p:cNvSpPr txBox="1">
              <a:spLocks noChangeArrowheads="1"/>
            </p:cNvSpPr>
            <p:nvPr/>
          </p:nvSpPr>
          <p:spPr bwMode="auto">
            <a:xfrm>
              <a:off x="0" y="119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  <p:sp>
          <p:nvSpPr>
            <p:cNvPr id="23562" name="Rectangle 69"/>
            <p:cNvSpPr>
              <a:spLocks noChangeArrowheads="1"/>
            </p:cNvSpPr>
            <p:nvPr/>
          </p:nvSpPr>
          <p:spPr bwMode="auto">
            <a:xfrm rot="-2919155">
              <a:off x="1281" y="405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3" name="Rectangle 70"/>
            <p:cNvSpPr>
              <a:spLocks noChangeArrowheads="1"/>
            </p:cNvSpPr>
            <p:nvPr/>
          </p:nvSpPr>
          <p:spPr bwMode="auto">
            <a:xfrm rot="-5400000">
              <a:off x="1548" y="183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4" name="Rectangle 71"/>
            <p:cNvSpPr>
              <a:spLocks noChangeArrowheads="1"/>
            </p:cNvSpPr>
            <p:nvPr/>
          </p:nvSpPr>
          <p:spPr bwMode="auto">
            <a:xfrm rot="-7972038">
              <a:off x="1335" y="930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65" name="Freeform 72"/>
            <p:cNvSpPr>
              <a:spLocks/>
            </p:cNvSpPr>
            <p:nvPr/>
          </p:nvSpPr>
          <p:spPr bwMode="auto">
            <a:xfrm>
              <a:off x="1062" y="297"/>
              <a:ext cx="168" cy="141"/>
            </a:xfrm>
            <a:custGeom>
              <a:avLst/>
              <a:gdLst>
                <a:gd name="T0" fmla="*/ 168 w 168"/>
                <a:gd name="T1" fmla="*/ 141 h 141"/>
                <a:gd name="T2" fmla="*/ 0 w 168"/>
                <a:gd name="T3" fmla="*/ 0 h 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8" h="141">
                  <a:moveTo>
                    <a:pt x="168" y="141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6" name="Freeform 73"/>
            <p:cNvSpPr>
              <a:spLocks/>
            </p:cNvSpPr>
            <p:nvPr/>
          </p:nvSpPr>
          <p:spPr bwMode="auto">
            <a:xfrm>
              <a:off x="1416" y="606"/>
              <a:ext cx="769" cy="727"/>
            </a:xfrm>
            <a:custGeom>
              <a:avLst/>
              <a:gdLst>
                <a:gd name="T0" fmla="*/ 0 w 769"/>
                <a:gd name="T1" fmla="*/ 0 h 727"/>
                <a:gd name="T2" fmla="*/ 769 w 769"/>
                <a:gd name="T3" fmla="*/ 727 h 727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69" h="727">
                  <a:moveTo>
                    <a:pt x="0" y="0"/>
                  </a:moveTo>
                  <a:lnTo>
                    <a:pt x="769" y="727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7" name="Freeform 74"/>
            <p:cNvSpPr>
              <a:spLocks/>
            </p:cNvSpPr>
            <p:nvPr/>
          </p:nvSpPr>
          <p:spPr bwMode="auto">
            <a:xfrm>
              <a:off x="1062" y="1125"/>
              <a:ext cx="243" cy="222"/>
            </a:xfrm>
            <a:custGeom>
              <a:avLst/>
              <a:gdLst>
                <a:gd name="T0" fmla="*/ 0 w 243"/>
                <a:gd name="T1" fmla="*/ 222 h 222"/>
                <a:gd name="T2" fmla="*/ 243 w 243"/>
                <a:gd name="T3" fmla="*/ 0 h 2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3" h="222">
                  <a:moveTo>
                    <a:pt x="0" y="222"/>
                  </a:moveTo>
                  <a:lnTo>
                    <a:pt x="24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8" name="Freeform 75"/>
            <p:cNvSpPr>
              <a:spLocks/>
            </p:cNvSpPr>
            <p:nvPr/>
          </p:nvSpPr>
          <p:spPr bwMode="auto">
            <a:xfrm>
              <a:off x="1480" y="281"/>
              <a:ext cx="715" cy="691"/>
            </a:xfrm>
            <a:custGeom>
              <a:avLst/>
              <a:gdLst>
                <a:gd name="T0" fmla="*/ 0 w 715"/>
                <a:gd name="T1" fmla="*/ 691 h 691"/>
                <a:gd name="T2" fmla="*/ 715 w 715"/>
                <a:gd name="T3" fmla="*/ 0 h 69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715" h="691">
                  <a:moveTo>
                    <a:pt x="0" y="691"/>
                  </a:moveTo>
                  <a:lnTo>
                    <a:pt x="715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9" name="Oval 76"/>
            <p:cNvSpPr>
              <a:spLocks noChangeAspect="1" noChangeArrowheads="1"/>
            </p:cNvSpPr>
            <p:nvPr/>
          </p:nvSpPr>
          <p:spPr bwMode="auto">
            <a:xfrm>
              <a:off x="1023" y="279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0" name="Oval 77"/>
            <p:cNvSpPr>
              <a:spLocks noChangeAspect="1" noChangeArrowheads="1"/>
            </p:cNvSpPr>
            <p:nvPr/>
          </p:nvSpPr>
          <p:spPr bwMode="auto">
            <a:xfrm>
              <a:off x="1014" y="1308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1" name="Oval 78"/>
            <p:cNvSpPr>
              <a:spLocks noChangeAspect="1" noChangeArrowheads="1"/>
            </p:cNvSpPr>
            <p:nvPr/>
          </p:nvSpPr>
          <p:spPr bwMode="auto">
            <a:xfrm>
              <a:off x="2142" y="255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72" name="Text Box 79"/>
            <p:cNvSpPr txBox="1">
              <a:spLocks noChangeArrowheads="1"/>
            </p:cNvSpPr>
            <p:nvPr/>
          </p:nvSpPr>
          <p:spPr bwMode="auto">
            <a:xfrm>
              <a:off x="2202" y="12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3573" name="Text Box 80"/>
            <p:cNvSpPr txBox="1">
              <a:spLocks noChangeArrowheads="1"/>
            </p:cNvSpPr>
            <p:nvPr/>
          </p:nvSpPr>
          <p:spPr bwMode="auto">
            <a:xfrm>
              <a:off x="1524" y="1353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3574" name="Text Box 81"/>
            <p:cNvSpPr txBox="1">
              <a:spLocks noChangeArrowheads="1"/>
            </p:cNvSpPr>
            <p:nvPr/>
          </p:nvSpPr>
          <p:spPr bwMode="auto">
            <a:xfrm>
              <a:off x="1035" y="471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3575" name="Freeform 82"/>
            <p:cNvSpPr>
              <a:spLocks/>
            </p:cNvSpPr>
            <p:nvPr/>
          </p:nvSpPr>
          <p:spPr bwMode="auto">
            <a:xfrm>
              <a:off x="229" y="300"/>
              <a:ext cx="1244" cy="10"/>
            </a:xfrm>
            <a:custGeom>
              <a:avLst/>
              <a:gdLst>
                <a:gd name="T0" fmla="*/ 0 w 1244"/>
                <a:gd name="T1" fmla="*/ 0 h 10"/>
                <a:gd name="T2" fmla="*/ 1244 w 1244"/>
                <a:gd name="T3" fmla="*/ 10 h 1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44" h="10">
                  <a:moveTo>
                    <a:pt x="0" y="0"/>
                  </a:moveTo>
                  <a:lnTo>
                    <a:pt x="1244" y="1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6" name="Line 83"/>
            <p:cNvSpPr>
              <a:spLocks noChangeShapeType="1"/>
            </p:cNvSpPr>
            <p:nvPr/>
          </p:nvSpPr>
          <p:spPr bwMode="auto">
            <a:xfrm>
              <a:off x="1710" y="291"/>
              <a:ext cx="48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7" name="Freeform 84"/>
            <p:cNvSpPr>
              <a:spLocks/>
            </p:cNvSpPr>
            <p:nvPr/>
          </p:nvSpPr>
          <p:spPr bwMode="auto">
            <a:xfrm>
              <a:off x="284" y="1351"/>
              <a:ext cx="1263" cy="1"/>
            </a:xfrm>
            <a:custGeom>
              <a:avLst/>
              <a:gdLst>
                <a:gd name="T0" fmla="*/ 0 w 1263"/>
                <a:gd name="T1" fmla="*/ 0 h 1"/>
                <a:gd name="T2" fmla="*/ 1263 w 1263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263" h="1">
                  <a:moveTo>
                    <a:pt x="0" y="0"/>
                  </a:moveTo>
                  <a:lnTo>
                    <a:pt x="126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8" name="Freeform 85"/>
            <p:cNvSpPr>
              <a:spLocks/>
            </p:cNvSpPr>
            <p:nvPr/>
          </p:nvSpPr>
          <p:spPr bwMode="auto">
            <a:xfrm>
              <a:off x="2194" y="275"/>
              <a:ext cx="1" cy="445"/>
            </a:xfrm>
            <a:custGeom>
              <a:avLst/>
              <a:gdLst>
                <a:gd name="T0" fmla="*/ 0 w 1"/>
                <a:gd name="T1" fmla="*/ 0 h 445"/>
                <a:gd name="T2" fmla="*/ 1 w 1"/>
                <a:gd name="T3" fmla="*/ 445 h 44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445">
                  <a:moveTo>
                    <a:pt x="0" y="0"/>
                  </a:moveTo>
                  <a:lnTo>
                    <a:pt x="1" y="445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79" name="Rectangle 86"/>
            <p:cNvSpPr>
              <a:spLocks noChangeArrowheads="1"/>
            </p:cNvSpPr>
            <p:nvPr/>
          </p:nvSpPr>
          <p:spPr bwMode="auto">
            <a:xfrm rot="-5400000">
              <a:off x="1620" y="1233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0" name="Rectangle 87"/>
            <p:cNvSpPr>
              <a:spLocks noChangeArrowheads="1"/>
            </p:cNvSpPr>
            <p:nvPr/>
          </p:nvSpPr>
          <p:spPr bwMode="auto">
            <a:xfrm>
              <a:off x="2142" y="711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1" name="Freeform 88"/>
            <p:cNvSpPr>
              <a:spLocks/>
            </p:cNvSpPr>
            <p:nvPr/>
          </p:nvSpPr>
          <p:spPr bwMode="auto">
            <a:xfrm>
              <a:off x="2194" y="943"/>
              <a:ext cx="1" cy="399"/>
            </a:xfrm>
            <a:custGeom>
              <a:avLst/>
              <a:gdLst>
                <a:gd name="T0" fmla="*/ 0 w 1"/>
                <a:gd name="T1" fmla="*/ 0 h 399"/>
                <a:gd name="T2" fmla="*/ 1 w 1"/>
                <a:gd name="T3" fmla="*/ 399 h 399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399">
                  <a:moveTo>
                    <a:pt x="0" y="0"/>
                  </a:moveTo>
                  <a:lnTo>
                    <a:pt x="1" y="399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2" name="Line 89"/>
            <p:cNvSpPr>
              <a:spLocks noChangeShapeType="1"/>
            </p:cNvSpPr>
            <p:nvPr/>
          </p:nvSpPr>
          <p:spPr bwMode="auto">
            <a:xfrm>
              <a:off x="1776" y="1347"/>
              <a:ext cx="4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83" name="Oval 90"/>
            <p:cNvSpPr>
              <a:spLocks noChangeAspect="1" noChangeArrowheads="1"/>
            </p:cNvSpPr>
            <p:nvPr/>
          </p:nvSpPr>
          <p:spPr bwMode="auto">
            <a:xfrm>
              <a:off x="2154" y="1315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4" name="Oval 91"/>
            <p:cNvSpPr>
              <a:spLocks noChangeAspect="1" noChangeArrowheads="1"/>
            </p:cNvSpPr>
            <p:nvPr/>
          </p:nvSpPr>
          <p:spPr bwMode="auto">
            <a:xfrm>
              <a:off x="222" y="1317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5" name="Oval 92"/>
            <p:cNvSpPr>
              <a:spLocks noChangeAspect="1" noChangeArrowheads="1"/>
            </p:cNvSpPr>
            <p:nvPr/>
          </p:nvSpPr>
          <p:spPr bwMode="auto">
            <a:xfrm>
              <a:off x="171" y="270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3586" name="Text Box 93"/>
            <p:cNvSpPr txBox="1">
              <a:spLocks noChangeArrowheads="1"/>
            </p:cNvSpPr>
            <p:nvPr/>
          </p:nvSpPr>
          <p:spPr bwMode="auto">
            <a:xfrm>
              <a:off x="3" y="183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3587" name="Text Box 94"/>
            <p:cNvSpPr txBox="1">
              <a:spLocks noChangeArrowheads="1"/>
            </p:cNvSpPr>
            <p:nvPr/>
          </p:nvSpPr>
          <p:spPr bwMode="auto">
            <a:xfrm>
              <a:off x="1038" y="846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3588" name="Text Box 95"/>
            <p:cNvSpPr txBox="1">
              <a:spLocks noChangeArrowheads="1"/>
            </p:cNvSpPr>
            <p:nvPr/>
          </p:nvSpPr>
          <p:spPr bwMode="auto">
            <a:xfrm>
              <a:off x="1452" y="0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3589" name="Text Box 96"/>
            <p:cNvSpPr txBox="1">
              <a:spLocks noChangeArrowheads="1"/>
            </p:cNvSpPr>
            <p:nvPr/>
          </p:nvSpPr>
          <p:spPr bwMode="auto">
            <a:xfrm>
              <a:off x="2229" y="690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5</a:t>
              </a:r>
              <a:endParaRPr lang="zh-CN" altLang="zh-CN" b="1"/>
            </a:p>
          </p:txBody>
        </p:sp>
        <p:sp>
          <p:nvSpPr>
            <p:cNvPr id="23590" name="Text Box 97"/>
            <p:cNvSpPr txBox="1">
              <a:spLocks noChangeArrowheads="1"/>
            </p:cNvSpPr>
            <p:nvPr/>
          </p:nvSpPr>
          <p:spPr bwMode="auto">
            <a:xfrm>
              <a:off x="2193" y="123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</p:grpSp>
      <p:sp>
        <p:nvSpPr>
          <p:cNvPr id="24676" name="Text Box 100"/>
          <p:cNvSpPr txBox="1">
            <a:spLocks noChangeArrowheads="1"/>
          </p:cNvSpPr>
          <p:nvPr/>
        </p:nvSpPr>
        <p:spPr bwMode="auto">
          <a:xfrm>
            <a:off x="4652101" y="1511771"/>
            <a:ext cx="2481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/>
              <a:t>（1）</a:t>
            </a:r>
            <a:r>
              <a:rPr lang="zh-CN" altLang="zh-CN" sz="2400" b="1">
                <a:ea typeface="楷体_GB2312" pitchFamily="49" charset="-122"/>
              </a:rPr>
              <a:t>结构特点：</a:t>
            </a:r>
          </a:p>
        </p:txBody>
      </p:sp>
      <p:sp>
        <p:nvSpPr>
          <p:cNvPr id="24677" name="Text Box 101"/>
          <p:cNvSpPr txBox="1">
            <a:spLocks noChangeArrowheads="1"/>
          </p:cNvSpPr>
          <p:nvPr/>
        </p:nvSpPr>
        <p:spPr bwMode="auto">
          <a:xfrm>
            <a:off x="5490301" y="2208683"/>
            <a:ext cx="32004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ea typeface="楷体_GB2312" pitchFamily="49" charset="-122"/>
              </a:rPr>
              <a:t>各电阻为非串并联,</a:t>
            </a:r>
          </a:p>
          <a:p>
            <a:pPr eaLnBrk="1" hangingPunct="1"/>
            <a:r>
              <a:rPr lang="zh-CN" altLang="zh-CN" sz="2400" b="1" dirty="0"/>
              <a:t>R</a:t>
            </a:r>
            <a:r>
              <a:rPr lang="zh-CN" altLang="zh-CN" sz="1600" b="1" dirty="0"/>
              <a:t>5</a:t>
            </a:r>
            <a:r>
              <a:rPr lang="zh-CN" altLang="zh-CN" sz="2400" b="1" dirty="0">
                <a:ea typeface="楷体_GB2312" pitchFamily="49" charset="-122"/>
              </a:rPr>
              <a:t>为桥支路,其余4条</a:t>
            </a:r>
          </a:p>
          <a:p>
            <a:pPr eaLnBrk="1" hangingPunct="1"/>
            <a:r>
              <a:rPr lang="zh-CN" altLang="zh-CN" sz="2400" b="1" dirty="0">
                <a:ea typeface="楷体_GB2312" pitchFamily="49" charset="-122"/>
              </a:rPr>
              <a:t>为桥臂</a:t>
            </a:r>
          </a:p>
          <a:p>
            <a:pPr eaLnBrk="1" hangingPunct="1"/>
            <a:endParaRPr lang="zh-CN" altLang="zh-CN" sz="2400" b="1" dirty="0">
              <a:ea typeface="楷体_GB2312" pitchFamily="49" charset="-122"/>
            </a:endParaRPr>
          </a:p>
        </p:txBody>
      </p:sp>
      <p:sp>
        <p:nvSpPr>
          <p:cNvPr id="102" name="Rectangle 2"/>
          <p:cNvSpPr>
            <a:spLocks noChangeArrowheads="1"/>
          </p:cNvSpPr>
          <p:nvPr/>
        </p:nvSpPr>
        <p:spPr bwMode="auto">
          <a:xfrm>
            <a:off x="323528" y="1124744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电桥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Bridge Circuits</a:t>
            </a:r>
          </a:p>
        </p:txBody>
      </p:sp>
      <p:sp>
        <p:nvSpPr>
          <p:cNvPr id="103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1653D317-500F-4773-ABCA-CC6F42768E5A}"/>
              </a:ext>
            </a:extLst>
          </p:cNvPr>
          <p:cNvSpPr txBox="1"/>
          <p:nvPr/>
        </p:nvSpPr>
        <p:spPr>
          <a:xfrm>
            <a:off x="4138714" y="6406003"/>
            <a:ext cx="43140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注意：均为相同电路，只是画法不同</a:t>
            </a:r>
          </a:p>
        </p:txBody>
      </p:sp>
    </p:spTree>
    <p:extLst>
      <p:ext uri="{BB962C8B-B14F-4D97-AF65-F5344CB8AC3E}">
        <p14:creationId xmlns:p14="http://schemas.microsoft.com/office/powerpoint/2010/main" val="30420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76" grpId="0" autoUpdateAnimBg="0"/>
      <p:bldP spid="24677" grpId="0" autoUpdateAnimBg="0"/>
      <p:bldP spid="10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81000" y="836712"/>
            <a:ext cx="41894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solidFill>
                  <a:schemeClr val="accent2"/>
                </a:solidFill>
                <a:latin typeface="仿宋_GB2312" pitchFamily="1" charset="-122"/>
                <a:ea typeface="仿宋_GB2312" pitchFamily="1" charset="-122"/>
              </a:rPr>
              <a:t>平衡电桥</a:t>
            </a:r>
            <a:r>
              <a:rPr lang="en-US" altLang="zh-CN" sz="2400" b="1" dirty="0">
                <a:solidFill>
                  <a:schemeClr val="accent2"/>
                </a:solidFill>
                <a:latin typeface="仿宋_GB2312" pitchFamily="1" charset="-122"/>
                <a:ea typeface="仿宋_GB2312" pitchFamily="1" charset="-122"/>
              </a:rPr>
              <a:t>Balanced Bridge</a:t>
            </a:r>
            <a:endParaRPr lang="zh-CN" altLang="zh-CN" sz="2400" b="1" dirty="0">
              <a:solidFill>
                <a:schemeClr val="accent2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854075" y="1435100"/>
            <a:ext cx="227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1、平衡条件</a:t>
            </a: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901700" y="1981200"/>
            <a:ext cx="196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FF3300"/>
                </a:solidFill>
              </a:rPr>
              <a:t>R</a:t>
            </a:r>
            <a:r>
              <a:rPr lang="zh-CN" altLang="zh-CN" sz="2400" b="1" baseline="-25000">
                <a:solidFill>
                  <a:srgbClr val="FF3300"/>
                </a:solidFill>
              </a:rPr>
              <a:t>1</a:t>
            </a:r>
            <a:r>
              <a:rPr lang="zh-CN" altLang="zh-CN" sz="2400" b="1">
                <a:solidFill>
                  <a:srgbClr val="FF3300"/>
                </a:solidFill>
              </a:rPr>
              <a:t>R</a:t>
            </a:r>
            <a:r>
              <a:rPr lang="zh-CN" altLang="zh-CN" sz="2400" b="1" baseline="-25000">
                <a:solidFill>
                  <a:srgbClr val="FF3300"/>
                </a:solidFill>
              </a:rPr>
              <a:t>3</a:t>
            </a:r>
            <a:r>
              <a:rPr lang="zh-CN" altLang="zh-CN" sz="2400" b="1">
                <a:solidFill>
                  <a:srgbClr val="FF3300"/>
                </a:solidFill>
              </a:rPr>
              <a:t>=R</a:t>
            </a:r>
            <a:r>
              <a:rPr lang="zh-CN" altLang="zh-CN" sz="2400" b="1" baseline="-25000">
                <a:solidFill>
                  <a:srgbClr val="FF3300"/>
                </a:solidFill>
              </a:rPr>
              <a:t>2</a:t>
            </a:r>
            <a:r>
              <a:rPr lang="zh-CN" altLang="zh-CN" sz="2400" b="1">
                <a:solidFill>
                  <a:srgbClr val="FF3300"/>
                </a:solidFill>
              </a:rPr>
              <a:t>R</a:t>
            </a:r>
            <a:r>
              <a:rPr lang="zh-CN" altLang="zh-CN" sz="2400" b="1" baseline="-25000">
                <a:solidFill>
                  <a:srgbClr val="FF3300"/>
                </a:solidFill>
              </a:rPr>
              <a:t>4</a:t>
            </a:r>
            <a:endParaRPr lang="zh-CN" altLang="zh-CN" sz="2400" b="1">
              <a:solidFill>
                <a:srgbClr val="FF3300"/>
              </a:solidFill>
            </a:endParaRPr>
          </a:p>
        </p:txBody>
      </p:sp>
      <p:sp>
        <p:nvSpPr>
          <p:cNvPr id="25606" name="Text Box 6"/>
          <p:cNvSpPr txBox="1">
            <a:spLocks noChangeArrowheads="1"/>
          </p:cNvSpPr>
          <p:nvPr/>
        </p:nvSpPr>
        <p:spPr bwMode="auto">
          <a:xfrm>
            <a:off x="854075" y="2701925"/>
            <a:ext cx="3184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2、端口的等效电阻</a:t>
            </a:r>
          </a:p>
        </p:txBody>
      </p:sp>
      <p:sp>
        <p:nvSpPr>
          <p:cNvPr id="25607" name="Text Box 7"/>
          <p:cNvSpPr txBox="1">
            <a:spLocks noChangeArrowheads="1"/>
          </p:cNvSpPr>
          <p:nvPr/>
        </p:nvSpPr>
        <p:spPr bwMode="auto">
          <a:xfrm>
            <a:off x="838200" y="5257800"/>
            <a:ext cx="396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楷体_GB2312" pitchFamily="49" charset="-122"/>
                <a:ea typeface="楷体_GB2312" pitchFamily="49" charset="-122"/>
              </a:rPr>
              <a:t>3、两种简单的等效变换</a:t>
            </a:r>
          </a:p>
        </p:txBody>
      </p:sp>
      <p:grpSp>
        <p:nvGrpSpPr>
          <p:cNvPr id="25608" name="Group 8"/>
          <p:cNvGrpSpPr>
            <a:grpSpLocks/>
          </p:cNvGrpSpPr>
          <p:nvPr/>
        </p:nvGrpSpPr>
        <p:grpSpPr bwMode="auto">
          <a:xfrm>
            <a:off x="1295400" y="5756275"/>
            <a:ext cx="4206875" cy="457200"/>
            <a:chOff x="0" y="0"/>
            <a:chExt cx="2650" cy="288"/>
          </a:xfrm>
        </p:grpSpPr>
        <p:sp>
          <p:nvSpPr>
            <p:cNvPr id="24686" name="Text Box 9"/>
            <p:cNvSpPr txBox="1">
              <a:spLocks noChangeArrowheads="1"/>
            </p:cNvSpPr>
            <p:nvPr/>
          </p:nvSpPr>
          <p:spPr bwMode="auto">
            <a:xfrm>
              <a:off x="0" y="0"/>
              <a:ext cx="2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 b="1"/>
                <a:t>（1）</a:t>
              </a:r>
              <a:r>
                <a:rPr lang="zh-CN" altLang="zh-CN" sz="2400" b="1">
                  <a:ea typeface="楷体_GB2312" pitchFamily="49" charset="-122"/>
                </a:rPr>
                <a:t>电路中电位相等的点</a:t>
              </a:r>
            </a:p>
          </p:txBody>
        </p:sp>
        <p:sp>
          <p:nvSpPr>
            <p:cNvPr id="24687" name="Line 10"/>
            <p:cNvSpPr>
              <a:spLocks noChangeShapeType="1"/>
            </p:cNvSpPr>
            <p:nvPr/>
          </p:nvSpPr>
          <p:spPr bwMode="auto">
            <a:xfrm>
              <a:off x="2314" y="148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11" name="Text Box 11"/>
          <p:cNvSpPr txBox="1">
            <a:spLocks noChangeArrowheads="1"/>
          </p:cNvSpPr>
          <p:nvPr/>
        </p:nvSpPr>
        <p:spPr bwMode="auto">
          <a:xfrm>
            <a:off x="5486400" y="5735638"/>
            <a:ext cx="1001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ea typeface="楷体_GB2312" pitchFamily="49" charset="-122"/>
              </a:rPr>
              <a:t>短接</a:t>
            </a:r>
          </a:p>
        </p:txBody>
      </p:sp>
      <p:grpSp>
        <p:nvGrpSpPr>
          <p:cNvPr id="25612" name="Group 12"/>
          <p:cNvGrpSpPr>
            <a:grpSpLocks/>
          </p:cNvGrpSpPr>
          <p:nvPr/>
        </p:nvGrpSpPr>
        <p:grpSpPr bwMode="auto">
          <a:xfrm>
            <a:off x="1311275" y="6172200"/>
            <a:ext cx="4495800" cy="457200"/>
            <a:chOff x="0" y="0"/>
            <a:chExt cx="2832" cy="288"/>
          </a:xfrm>
        </p:grpSpPr>
        <p:sp>
          <p:nvSpPr>
            <p:cNvPr id="24684" name="Text Box 13"/>
            <p:cNvSpPr txBox="1">
              <a:spLocks noChangeArrowheads="1"/>
            </p:cNvSpPr>
            <p:nvPr/>
          </p:nvSpPr>
          <p:spPr bwMode="auto">
            <a:xfrm>
              <a:off x="0" y="0"/>
              <a:ext cx="2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 b="1"/>
                <a:t>（2）</a:t>
              </a:r>
              <a:r>
                <a:rPr lang="zh-CN" altLang="zh-CN" sz="2400" b="1">
                  <a:ea typeface="楷体_GB2312" pitchFamily="49" charset="-122"/>
                </a:rPr>
                <a:t>电路中电流为零的支路</a:t>
              </a:r>
            </a:p>
          </p:txBody>
        </p:sp>
        <p:sp>
          <p:nvSpPr>
            <p:cNvPr id="24685" name="Line 14"/>
            <p:cNvSpPr>
              <a:spLocks noChangeShapeType="1"/>
            </p:cNvSpPr>
            <p:nvPr/>
          </p:nvSpPr>
          <p:spPr bwMode="auto">
            <a:xfrm>
              <a:off x="2544" y="144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615" name="Text Box 15"/>
          <p:cNvSpPr txBox="1">
            <a:spLocks noChangeArrowheads="1"/>
          </p:cNvSpPr>
          <p:nvPr/>
        </p:nvSpPr>
        <p:spPr bwMode="auto">
          <a:xfrm>
            <a:off x="5791200" y="61595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>
                <a:ea typeface="楷体_GB2312" pitchFamily="49" charset="-122"/>
              </a:rPr>
              <a:t>断开</a:t>
            </a:r>
          </a:p>
        </p:txBody>
      </p:sp>
      <p:grpSp>
        <p:nvGrpSpPr>
          <p:cNvPr id="24589" name="Group 17"/>
          <p:cNvGrpSpPr>
            <a:grpSpLocks/>
          </p:cNvGrpSpPr>
          <p:nvPr/>
        </p:nvGrpSpPr>
        <p:grpSpPr bwMode="auto">
          <a:xfrm>
            <a:off x="5778500" y="800100"/>
            <a:ext cx="3136900" cy="2159000"/>
            <a:chOff x="0" y="0"/>
            <a:chExt cx="1976" cy="1360"/>
          </a:xfrm>
        </p:grpSpPr>
        <p:sp>
          <p:nvSpPr>
            <p:cNvPr id="24652" name="Rectangle 18"/>
            <p:cNvSpPr>
              <a:spLocks noChangeArrowheads="1"/>
            </p:cNvSpPr>
            <p:nvPr/>
          </p:nvSpPr>
          <p:spPr bwMode="auto">
            <a:xfrm rot="-7903512">
              <a:off x="883" y="280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3" name="Rectangle 19"/>
            <p:cNvSpPr>
              <a:spLocks noChangeArrowheads="1"/>
            </p:cNvSpPr>
            <p:nvPr/>
          </p:nvSpPr>
          <p:spPr bwMode="auto">
            <a:xfrm rot="-2919155">
              <a:off x="1405" y="28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4" name="Rectangle 20"/>
            <p:cNvSpPr>
              <a:spLocks noChangeArrowheads="1"/>
            </p:cNvSpPr>
            <p:nvPr/>
          </p:nvSpPr>
          <p:spPr bwMode="auto">
            <a:xfrm rot="-5400000">
              <a:off x="1144" y="577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5" name="Rectangle 21"/>
            <p:cNvSpPr>
              <a:spLocks noChangeArrowheads="1"/>
            </p:cNvSpPr>
            <p:nvPr/>
          </p:nvSpPr>
          <p:spPr bwMode="auto">
            <a:xfrm rot="-2874968">
              <a:off x="850" y="85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6" name="Rectangle 22"/>
            <p:cNvSpPr>
              <a:spLocks noChangeArrowheads="1"/>
            </p:cNvSpPr>
            <p:nvPr/>
          </p:nvSpPr>
          <p:spPr bwMode="auto">
            <a:xfrm rot="-7972038">
              <a:off x="1459" y="811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7" name="Freeform 23"/>
            <p:cNvSpPr>
              <a:spLocks/>
            </p:cNvSpPr>
            <p:nvPr/>
          </p:nvSpPr>
          <p:spPr bwMode="auto">
            <a:xfrm>
              <a:off x="1016" y="172"/>
              <a:ext cx="176" cy="160"/>
            </a:xfrm>
            <a:custGeom>
              <a:avLst/>
              <a:gdLst>
                <a:gd name="T0" fmla="*/ 0 w 176"/>
                <a:gd name="T1" fmla="*/ 160 h 160"/>
                <a:gd name="T2" fmla="*/ 176 w 176"/>
                <a:gd name="T3" fmla="*/ 0 h 16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60">
                  <a:moveTo>
                    <a:pt x="0" y="160"/>
                  </a:moveTo>
                  <a:lnTo>
                    <a:pt x="17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8" name="Freeform 24"/>
            <p:cNvSpPr>
              <a:spLocks/>
            </p:cNvSpPr>
            <p:nvPr/>
          </p:nvSpPr>
          <p:spPr bwMode="auto">
            <a:xfrm>
              <a:off x="1186" y="178"/>
              <a:ext cx="168" cy="141"/>
            </a:xfrm>
            <a:custGeom>
              <a:avLst/>
              <a:gdLst>
                <a:gd name="T0" fmla="*/ 168 w 168"/>
                <a:gd name="T1" fmla="*/ 141 h 141"/>
                <a:gd name="T2" fmla="*/ 0 w 168"/>
                <a:gd name="T3" fmla="*/ 0 h 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8" h="141">
                  <a:moveTo>
                    <a:pt x="168" y="141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9" name="Freeform 25"/>
            <p:cNvSpPr>
              <a:spLocks/>
            </p:cNvSpPr>
            <p:nvPr/>
          </p:nvSpPr>
          <p:spPr bwMode="auto">
            <a:xfrm>
              <a:off x="608" y="484"/>
              <a:ext cx="233" cy="223"/>
            </a:xfrm>
            <a:custGeom>
              <a:avLst/>
              <a:gdLst>
                <a:gd name="T0" fmla="*/ 233 w 233"/>
                <a:gd name="T1" fmla="*/ 0 h 223"/>
                <a:gd name="T2" fmla="*/ 0 w 233"/>
                <a:gd name="T3" fmla="*/ 223 h 2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3" h="223">
                  <a:moveTo>
                    <a:pt x="233" y="0"/>
                  </a:moveTo>
                  <a:lnTo>
                    <a:pt x="0" y="22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0" name="Freeform 26"/>
            <p:cNvSpPr>
              <a:spLocks/>
            </p:cNvSpPr>
            <p:nvPr/>
          </p:nvSpPr>
          <p:spPr bwMode="auto">
            <a:xfrm>
              <a:off x="1540" y="487"/>
              <a:ext cx="225" cy="216"/>
            </a:xfrm>
            <a:custGeom>
              <a:avLst/>
              <a:gdLst>
                <a:gd name="T0" fmla="*/ 0 w 225"/>
                <a:gd name="T1" fmla="*/ 0 h 216"/>
                <a:gd name="T2" fmla="*/ 225 w 225"/>
                <a:gd name="T3" fmla="*/ 216 h 2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5" h="216">
                  <a:moveTo>
                    <a:pt x="0" y="0"/>
                  </a:moveTo>
                  <a:lnTo>
                    <a:pt x="225" y="21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1" name="Freeform 27"/>
            <p:cNvSpPr>
              <a:spLocks/>
            </p:cNvSpPr>
            <p:nvPr/>
          </p:nvSpPr>
          <p:spPr bwMode="auto">
            <a:xfrm>
              <a:off x="626" y="707"/>
              <a:ext cx="183" cy="201"/>
            </a:xfrm>
            <a:custGeom>
              <a:avLst/>
              <a:gdLst>
                <a:gd name="T0" fmla="*/ 0 w 183"/>
                <a:gd name="T1" fmla="*/ 0 h 201"/>
                <a:gd name="T2" fmla="*/ 183 w 183"/>
                <a:gd name="T3" fmla="*/ 201 h 2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3" h="201">
                  <a:moveTo>
                    <a:pt x="0" y="0"/>
                  </a:moveTo>
                  <a:lnTo>
                    <a:pt x="183" y="20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2" name="Freeform 28"/>
            <p:cNvSpPr>
              <a:spLocks/>
            </p:cNvSpPr>
            <p:nvPr/>
          </p:nvSpPr>
          <p:spPr bwMode="auto">
            <a:xfrm>
              <a:off x="973" y="1054"/>
              <a:ext cx="211" cy="183"/>
            </a:xfrm>
            <a:custGeom>
              <a:avLst/>
              <a:gdLst>
                <a:gd name="T0" fmla="*/ 0 w 211"/>
                <a:gd name="T1" fmla="*/ 0 h 183"/>
                <a:gd name="T2" fmla="*/ 211 w 211"/>
                <a:gd name="T3" fmla="*/ 183 h 18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83">
                  <a:moveTo>
                    <a:pt x="0" y="0"/>
                  </a:moveTo>
                  <a:lnTo>
                    <a:pt x="211" y="18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3" name="Freeform 29"/>
            <p:cNvSpPr>
              <a:spLocks/>
            </p:cNvSpPr>
            <p:nvPr/>
          </p:nvSpPr>
          <p:spPr bwMode="auto">
            <a:xfrm>
              <a:off x="1186" y="1006"/>
              <a:ext cx="243" cy="222"/>
            </a:xfrm>
            <a:custGeom>
              <a:avLst/>
              <a:gdLst>
                <a:gd name="T0" fmla="*/ 0 w 243"/>
                <a:gd name="T1" fmla="*/ 222 h 222"/>
                <a:gd name="T2" fmla="*/ 243 w 243"/>
                <a:gd name="T3" fmla="*/ 0 h 2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3" h="222">
                  <a:moveTo>
                    <a:pt x="0" y="222"/>
                  </a:moveTo>
                  <a:lnTo>
                    <a:pt x="24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4" name="Freeform 30"/>
            <p:cNvSpPr>
              <a:spLocks/>
            </p:cNvSpPr>
            <p:nvPr/>
          </p:nvSpPr>
          <p:spPr bwMode="auto">
            <a:xfrm>
              <a:off x="1604" y="700"/>
              <a:ext cx="158" cy="153"/>
            </a:xfrm>
            <a:custGeom>
              <a:avLst/>
              <a:gdLst>
                <a:gd name="T0" fmla="*/ 0 w 158"/>
                <a:gd name="T1" fmla="*/ 153 h 153"/>
                <a:gd name="T2" fmla="*/ 158 w 158"/>
                <a:gd name="T3" fmla="*/ 0 h 1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8" h="153">
                  <a:moveTo>
                    <a:pt x="0" y="153"/>
                  </a:moveTo>
                  <a:lnTo>
                    <a:pt x="15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5" name="Freeform 31"/>
            <p:cNvSpPr>
              <a:spLocks/>
            </p:cNvSpPr>
            <p:nvPr/>
          </p:nvSpPr>
          <p:spPr bwMode="auto">
            <a:xfrm>
              <a:off x="610" y="700"/>
              <a:ext cx="462" cy="1"/>
            </a:xfrm>
            <a:custGeom>
              <a:avLst/>
              <a:gdLst>
                <a:gd name="T0" fmla="*/ 0 w 462"/>
                <a:gd name="T1" fmla="*/ 0 h 1"/>
                <a:gd name="T2" fmla="*/ 462 w 46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2" h="1">
                  <a:moveTo>
                    <a:pt x="0" y="0"/>
                  </a:moveTo>
                  <a:lnTo>
                    <a:pt x="462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6" name="Freeform 32"/>
            <p:cNvSpPr>
              <a:spLocks/>
            </p:cNvSpPr>
            <p:nvPr/>
          </p:nvSpPr>
          <p:spPr bwMode="auto">
            <a:xfrm>
              <a:off x="1315" y="700"/>
              <a:ext cx="447" cy="1"/>
            </a:xfrm>
            <a:custGeom>
              <a:avLst/>
              <a:gdLst>
                <a:gd name="T0" fmla="*/ 0 w 447"/>
                <a:gd name="T1" fmla="*/ 0 h 1"/>
                <a:gd name="T2" fmla="*/ 447 w 447"/>
                <a:gd name="T3" fmla="*/ 1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7" h="1">
                  <a:moveTo>
                    <a:pt x="0" y="0"/>
                  </a:moveTo>
                  <a:lnTo>
                    <a:pt x="447" y="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7" name="Oval 33"/>
            <p:cNvSpPr>
              <a:spLocks noChangeAspect="1" noChangeArrowheads="1"/>
            </p:cNvSpPr>
            <p:nvPr/>
          </p:nvSpPr>
          <p:spPr bwMode="auto">
            <a:xfrm>
              <a:off x="1147" y="160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68" name="Oval 34"/>
            <p:cNvSpPr>
              <a:spLocks noChangeAspect="1" noChangeArrowheads="1"/>
            </p:cNvSpPr>
            <p:nvPr/>
          </p:nvSpPr>
          <p:spPr bwMode="auto">
            <a:xfrm>
              <a:off x="1138" y="1189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69" name="Oval 35"/>
            <p:cNvSpPr>
              <a:spLocks noChangeAspect="1" noChangeArrowheads="1"/>
            </p:cNvSpPr>
            <p:nvPr/>
          </p:nvSpPr>
          <p:spPr bwMode="auto">
            <a:xfrm>
              <a:off x="601" y="6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0" name="Oval 36"/>
            <p:cNvSpPr>
              <a:spLocks noChangeAspect="1" noChangeArrowheads="1"/>
            </p:cNvSpPr>
            <p:nvPr/>
          </p:nvSpPr>
          <p:spPr bwMode="auto">
            <a:xfrm>
              <a:off x="1720" y="6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1" name="Oval 37"/>
            <p:cNvSpPr>
              <a:spLocks noChangeAspect="1" noChangeArrowheads="1"/>
            </p:cNvSpPr>
            <p:nvPr/>
          </p:nvSpPr>
          <p:spPr bwMode="auto">
            <a:xfrm>
              <a:off x="187" y="148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2" name="Oval 38"/>
            <p:cNvSpPr>
              <a:spLocks noChangeAspect="1" noChangeArrowheads="1"/>
            </p:cNvSpPr>
            <p:nvPr/>
          </p:nvSpPr>
          <p:spPr bwMode="auto">
            <a:xfrm>
              <a:off x="195" y="1190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3" name="Text Box 39"/>
            <p:cNvSpPr txBox="1">
              <a:spLocks noChangeArrowheads="1"/>
            </p:cNvSpPr>
            <p:nvPr/>
          </p:nvSpPr>
          <p:spPr bwMode="auto">
            <a:xfrm>
              <a:off x="0" y="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4674" name="Text Box 40"/>
            <p:cNvSpPr txBox="1">
              <a:spLocks noChangeArrowheads="1"/>
            </p:cNvSpPr>
            <p:nvPr/>
          </p:nvSpPr>
          <p:spPr bwMode="auto">
            <a:xfrm>
              <a:off x="420" y="525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  <p:sp>
          <p:nvSpPr>
            <p:cNvPr id="24675" name="Text Box 41"/>
            <p:cNvSpPr txBox="1">
              <a:spLocks noChangeArrowheads="1"/>
            </p:cNvSpPr>
            <p:nvPr/>
          </p:nvSpPr>
          <p:spPr bwMode="auto">
            <a:xfrm>
              <a:off x="1764" y="5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4676" name="Text Box 42"/>
            <p:cNvSpPr txBox="1">
              <a:spLocks noChangeArrowheads="1"/>
            </p:cNvSpPr>
            <p:nvPr/>
          </p:nvSpPr>
          <p:spPr bwMode="auto">
            <a:xfrm>
              <a:off x="562" y="203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4677" name="Text Box 43"/>
            <p:cNvSpPr txBox="1">
              <a:spLocks noChangeArrowheads="1"/>
            </p:cNvSpPr>
            <p:nvPr/>
          </p:nvSpPr>
          <p:spPr bwMode="auto">
            <a:xfrm>
              <a:off x="562" y="89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4678" name="Text Box 44"/>
            <p:cNvSpPr txBox="1">
              <a:spLocks noChangeArrowheads="1"/>
            </p:cNvSpPr>
            <p:nvPr/>
          </p:nvSpPr>
          <p:spPr bwMode="auto">
            <a:xfrm>
              <a:off x="1498" y="928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4679" name="Text Box 45"/>
            <p:cNvSpPr txBox="1">
              <a:spLocks noChangeArrowheads="1"/>
            </p:cNvSpPr>
            <p:nvPr/>
          </p:nvSpPr>
          <p:spPr bwMode="auto">
            <a:xfrm>
              <a:off x="1474" y="17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4680" name="Text Box 46"/>
            <p:cNvSpPr txBox="1">
              <a:spLocks noChangeArrowheads="1"/>
            </p:cNvSpPr>
            <p:nvPr/>
          </p:nvSpPr>
          <p:spPr bwMode="auto">
            <a:xfrm>
              <a:off x="1042" y="41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5</a:t>
              </a:r>
              <a:endParaRPr lang="zh-CN" altLang="zh-CN" b="1"/>
            </a:p>
          </p:txBody>
        </p:sp>
        <p:sp>
          <p:nvSpPr>
            <p:cNvPr id="24681" name="Text Box 47"/>
            <p:cNvSpPr txBox="1">
              <a:spLocks noChangeArrowheads="1"/>
            </p:cNvSpPr>
            <p:nvPr/>
          </p:nvSpPr>
          <p:spPr bwMode="auto">
            <a:xfrm>
              <a:off x="18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  <p:sp>
          <p:nvSpPr>
            <p:cNvPr id="24682" name="Line 48"/>
            <p:cNvSpPr>
              <a:spLocks noChangeShapeType="1"/>
            </p:cNvSpPr>
            <p:nvPr/>
          </p:nvSpPr>
          <p:spPr bwMode="auto">
            <a:xfrm>
              <a:off x="271" y="192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3" name="Line 49"/>
            <p:cNvSpPr>
              <a:spLocks noChangeShapeType="1"/>
            </p:cNvSpPr>
            <p:nvPr/>
          </p:nvSpPr>
          <p:spPr bwMode="auto">
            <a:xfrm>
              <a:off x="255" y="1224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50" name="Group 50"/>
          <p:cNvGrpSpPr>
            <a:grpSpLocks/>
          </p:cNvGrpSpPr>
          <p:nvPr/>
        </p:nvGrpSpPr>
        <p:grpSpPr bwMode="auto">
          <a:xfrm>
            <a:off x="5257800" y="3175000"/>
            <a:ext cx="3227388" cy="2108200"/>
            <a:chOff x="0" y="0"/>
            <a:chExt cx="2033" cy="1328"/>
          </a:xfrm>
        </p:grpSpPr>
        <p:sp>
          <p:nvSpPr>
            <p:cNvPr id="24624" name="Rectangle 51"/>
            <p:cNvSpPr>
              <a:spLocks noChangeArrowheads="1"/>
            </p:cNvSpPr>
            <p:nvPr/>
          </p:nvSpPr>
          <p:spPr bwMode="auto">
            <a:xfrm rot="-7903512">
              <a:off x="940" y="272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25" name="Rectangle 52"/>
            <p:cNvSpPr>
              <a:spLocks noChangeArrowheads="1"/>
            </p:cNvSpPr>
            <p:nvPr/>
          </p:nvSpPr>
          <p:spPr bwMode="auto">
            <a:xfrm rot="-2919155">
              <a:off x="1462" y="278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26" name="Rectangle 53"/>
            <p:cNvSpPr>
              <a:spLocks noChangeArrowheads="1"/>
            </p:cNvSpPr>
            <p:nvPr/>
          </p:nvSpPr>
          <p:spPr bwMode="auto">
            <a:xfrm rot="-2874968">
              <a:off x="907" y="848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27" name="Rectangle 54"/>
            <p:cNvSpPr>
              <a:spLocks noChangeArrowheads="1"/>
            </p:cNvSpPr>
            <p:nvPr/>
          </p:nvSpPr>
          <p:spPr bwMode="auto">
            <a:xfrm rot="-7972038">
              <a:off x="1516" y="803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28" name="Freeform 55"/>
            <p:cNvSpPr>
              <a:spLocks/>
            </p:cNvSpPr>
            <p:nvPr/>
          </p:nvSpPr>
          <p:spPr bwMode="auto">
            <a:xfrm>
              <a:off x="1073" y="164"/>
              <a:ext cx="176" cy="160"/>
            </a:xfrm>
            <a:custGeom>
              <a:avLst/>
              <a:gdLst>
                <a:gd name="T0" fmla="*/ 0 w 176"/>
                <a:gd name="T1" fmla="*/ 160 h 160"/>
                <a:gd name="T2" fmla="*/ 176 w 176"/>
                <a:gd name="T3" fmla="*/ 0 h 16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60">
                  <a:moveTo>
                    <a:pt x="0" y="160"/>
                  </a:moveTo>
                  <a:lnTo>
                    <a:pt x="17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9" name="Freeform 56"/>
            <p:cNvSpPr>
              <a:spLocks/>
            </p:cNvSpPr>
            <p:nvPr/>
          </p:nvSpPr>
          <p:spPr bwMode="auto">
            <a:xfrm>
              <a:off x="1243" y="170"/>
              <a:ext cx="168" cy="141"/>
            </a:xfrm>
            <a:custGeom>
              <a:avLst/>
              <a:gdLst>
                <a:gd name="T0" fmla="*/ 168 w 168"/>
                <a:gd name="T1" fmla="*/ 141 h 141"/>
                <a:gd name="T2" fmla="*/ 0 w 168"/>
                <a:gd name="T3" fmla="*/ 0 h 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8" h="141">
                  <a:moveTo>
                    <a:pt x="168" y="141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0" name="Freeform 57"/>
            <p:cNvSpPr>
              <a:spLocks/>
            </p:cNvSpPr>
            <p:nvPr/>
          </p:nvSpPr>
          <p:spPr bwMode="auto">
            <a:xfrm>
              <a:off x="665" y="476"/>
              <a:ext cx="233" cy="223"/>
            </a:xfrm>
            <a:custGeom>
              <a:avLst/>
              <a:gdLst>
                <a:gd name="T0" fmla="*/ 233 w 233"/>
                <a:gd name="T1" fmla="*/ 0 h 223"/>
                <a:gd name="T2" fmla="*/ 0 w 233"/>
                <a:gd name="T3" fmla="*/ 223 h 2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3" h="223">
                  <a:moveTo>
                    <a:pt x="233" y="0"/>
                  </a:moveTo>
                  <a:lnTo>
                    <a:pt x="0" y="22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1" name="Freeform 58"/>
            <p:cNvSpPr>
              <a:spLocks/>
            </p:cNvSpPr>
            <p:nvPr/>
          </p:nvSpPr>
          <p:spPr bwMode="auto">
            <a:xfrm>
              <a:off x="1597" y="479"/>
              <a:ext cx="225" cy="216"/>
            </a:xfrm>
            <a:custGeom>
              <a:avLst/>
              <a:gdLst>
                <a:gd name="T0" fmla="*/ 0 w 225"/>
                <a:gd name="T1" fmla="*/ 0 h 216"/>
                <a:gd name="T2" fmla="*/ 225 w 225"/>
                <a:gd name="T3" fmla="*/ 216 h 2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5" h="216">
                  <a:moveTo>
                    <a:pt x="0" y="0"/>
                  </a:moveTo>
                  <a:lnTo>
                    <a:pt x="225" y="21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2" name="Freeform 59"/>
            <p:cNvSpPr>
              <a:spLocks/>
            </p:cNvSpPr>
            <p:nvPr/>
          </p:nvSpPr>
          <p:spPr bwMode="auto">
            <a:xfrm>
              <a:off x="683" y="699"/>
              <a:ext cx="183" cy="201"/>
            </a:xfrm>
            <a:custGeom>
              <a:avLst/>
              <a:gdLst>
                <a:gd name="T0" fmla="*/ 0 w 183"/>
                <a:gd name="T1" fmla="*/ 0 h 201"/>
                <a:gd name="T2" fmla="*/ 183 w 183"/>
                <a:gd name="T3" fmla="*/ 201 h 2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3" h="201">
                  <a:moveTo>
                    <a:pt x="0" y="0"/>
                  </a:moveTo>
                  <a:lnTo>
                    <a:pt x="183" y="20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3" name="Freeform 60"/>
            <p:cNvSpPr>
              <a:spLocks/>
            </p:cNvSpPr>
            <p:nvPr/>
          </p:nvSpPr>
          <p:spPr bwMode="auto">
            <a:xfrm>
              <a:off x="1030" y="1046"/>
              <a:ext cx="211" cy="183"/>
            </a:xfrm>
            <a:custGeom>
              <a:avLst/>
              <a:gdLst>
                <a:gd name="T0" fmla="*/ 0 w 211"/>
                <a:gd name="T1" fmla="*/ 0 h 183"/>
                <a:gd name="T2" fmla="*/ 211 w 211"/>
                <a:gd name="T3" fmla="*/ 183 h 18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83">
                  <a:moveTo>
                    <a:pt x="0" y="0"/>
                  </a:moveTo>
                  <a:lnTo>
                    <a:pt x="211" y="18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4" name="Freeform 61"/>
            <p:cNvSpPr>
              <a:spLocks/>
            </p:cNvSpPr>
            <p:nvPr/>
          </p:nvSpPr>
          <p:spPr bwMode="auto">
            <a:xfrm>
              <a:off x="1243" y="998"/>
              <a:ext cx="243" cy="222"/>
            </a:xfrm>
            <a:custGeom>
              <a:avLst/>
              <a:gdLst>
                <a:gd name="T0" fmla="*/ 0 w 243"/>
                <a:gd name="T1" fmla="*/ 222 h 222"/>
                <a:gd name="T2" fmla="*/ 243 w 243"/>
                <a:gd name="T3" fmla="*/ 0 h 2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3" h="222">
                  <a:moveTo>
                    <a:pt x="0" y="222"/>
                  </a:moveTo>
                  <a:lnTo>
                    <a:pt x="24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5" name="Freeform 62"/>
            <p:cNvSpPr>
              <a:spLocks/>
            </p:cNvSpPr>
            <p:nvPr/>
          </p:nvSpPr>
          <p:spPr bwMode="auto">
            <a:xfrm>
              <a:off x="1661" y="692"/>
              <a:ext cx="158" cy="153"/>
            </a:xfrm>
            <a:custGeom>
              <a:avLst/>
              <a:gdLst>
                <a:gd name="T0" fmla="*/ 0 w 158"/>
                <a:gd name="T1" fmla="*/ 153 h 153"/>
                <a:gd name="T2" fmla="*/ 158 w 158"/>
                <a:gd name="T3" fmla="*/ 0 h 1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8" h="153">
                  <a:moveTo>
                    <a:pt x="0" y="153"/>
                  </a:moveTo>
                  <a:lnTo>
                    <a:pt x="15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36" name="Oval 63"/>
            <p:cNvSpPr>
              <a:spLocks noChangeAspect="1" noChangeArrowheads="1"/>
            </p:cNvSpPr>
            <p:nvPr/>
          </p:nvSpPr>
          <p:spPr bwMode="auto">
            <a:xfrm>
              <a:off x="1204" y="1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37" name="Oval 64"/>
            <p:cNvSpPr>
              <a:spLocks noChangeAspect="1" noChangeArrowheads="1"/>
            </p:cNvSpPr>
            <p:nvPr/>
          </p:nvSpPr>
          <p:spPr bwMode="auto">
            <a:xfrm>
              <a:off x="1195" y="1181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38" name="Oval 65"/>
            <p:cNvSpPr>
              <a:spLocks noChangeAspect="1" noChangeArrowheads="1"/>
            </p:cNvSpPr>
            <p:nvPr/>
          </p:nvSpPr>
          <p:spPr bwMode="auto">
            <a:xfrm>
              <a:off x="658" y="644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39" name="Oval 66"/>
            <p:cNvSpPr>
              <a:spLocks noChangeAspect="1" noChangeArrowheads="1"/>
            </p:cNvSpPr>
            <p:nvPr/>
          </p:nvSpPr>
          <p:spPr bwMode="auto">
            <a:xfrm>
              <a:off x="1777" y="644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40" name="Oval 67"/>
            <p:cNvSpPr>
              <a:spLocks noChangeAspect="1" noChangeArrowheads="1"/>
            </p:cNvSpPr>
            <p:nvPr/>
          </p:nvSpPr>
          <p:spPr bwMode="auto">
            <a:xfrm>
              <a:off x="203" y="148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41" name="Oval 68"/>
            <p:cNvSpPr>
              <a:spLocks noChangeAspect="1" noChangeArrowheads="1"/>
            </p:cNvSpPr>
            <p:nvPr/>
          </p:nvSpPr>
          <p:spPr bwMode="auto">
            <a:xfrm>
              <a:off x="188" y="1182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42" name="Text Box 69"/>
            <p:cNvSpPr txBox="1">
              <a:spLocks noChangeArrowheads="1"/>
            </p:cNvSpPr>
            <p:nvPr/>
          </p:nvSpPr>
          <p:spPr bwMode="auto">
            <a:xfrm>
              <a:off x="8" y="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4643" name="Text Box 70"/>
            <p:cNvSpPr txBox="1">
              <a:spLocks noChangeArrowheads="1"/>
            </p:cNvSpPr>
            <p:nvPr/>
          </p:nvSpPr>
          <p:spPr bwMode="auto">
            <a:xfrm>
              <a:off x="477" y="517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  <p:sp>
          <p:nvSpPr>
            <p:cNvPr id="24644" name="Text Box 71"/>
            <p:cNvSpPr txBox="1">
              <a:spLocks noChangeArrowheads="1"/>
            </p:cNvSpPr>
            <p:nvPr/>
          </p:nvSpPr>
          <p:spPr bwMode="auto">
            <a:xfrm>
              <a:off x="1821" y="52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4645" name="Text Box 72"/>
            <p:cNvSpPr txBox="1">
              <a:spLocks noChangeArrowheads="1"/>
            </p:cNvSpPr>
            <p:nvPr/>
          </p:nvSpPr>
          <p:spPr bwMode="auto">
            <a:xfrm>
              <a:off x="619" y="195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4646" name="Text Box 73"/>
            <p:cNvSpPr txBox="1">
              <a:spLocks noChangeArrowheads="1"/>
            </p:cNvSpPr>
            <p:nvPr/>
          </p:nvSpPr>
          <p:spPr bwMode="auto">
            <a:xfrm>
              <a:off x="619" y="884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4647" name="Text Box 74"/>
            <p:cNvSpPr txBox="1">
              <a:spLocks noChangeArrowheads="1"/>
            </p:cNvSpPr>
            <p:nvPr/>
          </p:nvSpPr>
          <p:spPr bwMode="auto">
            <a:xfrm>
              <a:off x="1555" y="920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4648" name="Text Box 75"/>
            <p:cNvSpPr txBox="1">
              <a:spLocks noChangeArrowheads="1"/>
            </p:cNvSpPr>
            <p:nvPr/>
          </p:nvSpPr>
          <p:spPr bwMode="auto">
            <a:xfrm>
              <a:off x="1531" y="164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4649" name="Text Box 76"/>
            <p:cNvSpPr txBox="1">
              <a:spLocks noChangeArrowheads="1"/>
            </p:cNvSpPr>
            <p:nvPr/>
          </p:nvSpPr>
          <p:spPr bwMode="auto">
            <a:xfrm>
              <a:off x="0" y="104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  <p:sp>
          <p:nvSpPr>
            <p:cNvPr id="24650" name="Line 77"/>
            <p:cNvSpPr>
              <a:spLocks noChangeShapeType="1"/>
            </p:cNvSpPr>
            <p:nvPr/>
          </p:nvSpPr>
          <p:spPr bwMode="auto">
            <a:xfrm>
              <a:off x="280" y="184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1" name="Line 78"/>
            <p:cNvSpPr>
              <a:spLocks noChangeShapeType="1"/>
            </p:cNvSpPr>
            <p:nvPr/>
          </p:nvSpPr>
          <p:spPr bwMode="auto">
            <a:xfrm>
              <a:off x="264" y="1216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679" name="Group 79"/>
          <p:cNvGrpSpPr>
            <a:grpSpLocks/>
          </p:cNvGrpSpPr>
          <p:nvPr/>
        </p:nvGrpSpPr>
        <p:grpSpPr bwMode="auto">
          <a:xfrm>
            <a:off x="1435100" y="3124200"/>
            <a:ext cx="3216275" cy="2133600"/>
            <a:chOff x="0" y="0"/>
            <a:chExt cx="2026" cy="1344"/>
          </a:xfrm>
        </p:grpSpPr>
        <p:sp>
          <p:nvSpPr>
            <p:cNvPr id="24595" name="Rectangle 80"/>
            <p:cNvSpPr>
              <a:spLocks noChangeArrowheads="1"/>
            </p:cNvSpPr>
            <p:nvPr/>
          </p:nvSpPr>
          <p:spPr bwMode="auto">
            <a:xfrm rot="-7903512">
              <a:off x="933" y="280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96" name="Rectangle 81"/>
            <p:cNvSpPr>
              <a:spLocks noChangeArrowheads="1"/>
            </p:cNvSpPr>
            <p:nvPr/>
          </p:nvSpPr>
          <p:spPr bwMode="auto">
            <a:xfrm rot="-2919155">
              <a:off x="1455" y="28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97" name="Rectangle 82"/>
            <p:cNvSpPr>
              <a:spLocks noChangeArrowheads="1"/>
            </p:cNvSpPr>
            <p:nvPr/>
          </p:nvSpPr>
          <p:spPr bwMode="auto">
            <a:xfrm rot="-2874968">
              <a:off x="900" y="85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98" name="Rectangle 83"/>
            <p:cNvSpPr>
              <a:spLocks noChangeArrowheads="1"/>
            </p:cNvSpPr>
            <p:nvPr/>
          </p:nvSpPr>
          <p:spPr bwMode="auto">
            <a:xfrm rot="-7972038">
              <a:off x="1509" y="811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599" name="Freeform 84"/>
            <p:cNvSpPr>
              <a:spLocks/>
            </p:cNvSpPr>
            <p:nvPr/>
          </p:nvSpPr>
          <p:spPr bwMode="auto">
            <a:xfrm>
              <a:off x="1066" y="172"/>
              <a:ext cx="176" cy="160"/>
            </a:xfrm>
            <a:custGeom>
              <a:avLst/>
              <a:gdLst>
                <a:gd name="T0" fmla="*/ 0 w 176"/>
                <a:gd name="T1" fmla="*/ 160 h 160"/>
                <a:gd name="T2" fmla="*/ 176 w 176"/>
                <a:gd name="T3" fmla="*/ 0 h 16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60">
                  <a:moveTo>
                    <a:pt x="0" y="160"/>
                  </a:moveTo>
                  <a:lnTo>
                    <a:pt x="17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85"/>
            <p:cNvSpPr>
              <a:spLocks/>
            </p:cNvSpPr>
            <p:nvPr/>
          </p:nvSpPr>
          <p:spPr bwMode="auto">
            <a:xfrm>
              <a:off x="1236" y="178"/>
              <a:ext cx="168" cy="141"/>
            </a:xfrm>
            <a:custGeom>
              <a:avLst/>
              <a:gdLst>
                <a:gd name="T0" fmla="*/ 168 w 168"/>
                <a:gd name="T1" fmla="*/ 141 h 141"/>
                <a:gd name="T2" fmla="*/ 0 w 168"/>
                <a:gd name="T3" fmla="*/ 0 h 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8" h="141">
                  <a:moveTo>
                    <a:pt x="168" y="141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86"/>
            <p:cNvSpPr>
              <a:spLocks/>
            </p:cNvSpPr>
            <p:nvPr/>
          </p:nvSpPr>
          <p:spPr bwMode="auto">
            <a:xfrm>
              <a:off x="658" y="484"/>
              <a:ext cx="233" cy="223"/>
            </a:xfrm>
            <a:custGeom>
              <a:avLst/>
              <a:gdLst>
                <a:gd name="T0" fmla="*/ 233 w 233"/>
                <a:gd name="T1" fmla="*/ 0 h 223"/>
                <a:gd name="T2" fmla="*/ 0 w 233"/>
                <a:gd name="T3" fmla="*/ 223 h 2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3" h="223">
                  <a:moveTo>
                    <a:pt x="233" y="0"/>
                  </a:moveTo>
                  <a:lnTo>
                    <a:pt x="0" y="22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87"/>
            <p:cNvSpPr>
              <a:spLocks/>
            </p:cNvSpPr>
            <p:nvPr/>
          </p:nvSpPr>
          <p:spPr bwMode="auto">
            <a:xfrm>
              <a:off x="1590" y="487"/>
              <a:ext cx="225" cy="216"/>
            </a:xfrm>
            <a:custGeom>
              <a:avLst/>
              <a:gdLst>
                <a:gd name="T0" fmla="*/ 0 w 225"/>
                <a:gd name="T1" fmla="*/ 0 h 216"/>
                <a:gd name="T2" fmla="*/ 225 w 225"/>
                <a:gd name="T3" fmla="*/ 216 h 2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5" h="216">
                  <a:moveTo>
                    <a:pt x="0" y="0"/>
                  </a:moveTo>
                  <a:lnTo>
                    <a:pt x="225" y="21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88"/>
            <p:cNvSpPr>
              <a:spLocks/>
            </p:cNvSpPr>
            <p:nvPr/>
          </p:nvSpPr>
          <p:spPr bwMode="auto">
            <a:xfrm>
              <a:off x="676" y="707"/>
              <a:ext cx="183" cy="201"/>
            </a:xfrm>
            <a:custGeom>
              <a:avLst/>
              <a:gdLst>
                <a:gd name="T0" fmla="*/ 0 w 183"/>
                <a:gd name="T1" fmla="*/ 0 h 201"/>
                <a:gd name="T2" fmla="*/ 183 w 183"/>
                <a:gd name="T3" fmla="*/ 201 h 2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3" h="201">
                  <a:moveTo>
                    <a:pt x="0" y="0"/>
                  </a:moveTo>
                  <a:lnTo>
                    <a:pt x="183" y="20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89"/>
            <p:cNvSpPr>
              <a:spLocks/>
            </p:cNvSpPr>
            <p:nvPr/>
          </p:nvSpPr>
          <p:spPr bwMode="auto">
            <a:xfrm>
              <a:off x="1023" y="1054"/>
              <a:ext cx="211" cy="183"/>
            </a:xfrm>
            <a:custGeom>
              <a:avLst/>
              <a:gdLst>
                <a:gd name="T0" fmla="*/ 0 w 211"/>
                <a:gd name="T1" fmla="*/ 0 h 183"/>
                <a:gd name="T2" fmla="*/ 211 w 211"/>
                <a:gd name="T3" fmla="*/ 183 h 18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83">
                  <a:moveTo>
                    <a:pt x="0" y="0"/>
                  </a:moveTo>
                  <a:lnTo>
                    <a:pt x="211" y="18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90"/>
            <p:cNvSpPr>
              <a:spLocks/>
            </p:cNvSpPr>
            <p:nvPr/>
          </p:nvSpPr>
          <p:spPr bwMode="auto">
            <a:xfrm>
              <a:off x="1236" y="1006"/>
              <a:ext cx="243" cy="222"/>
            </a:xfrm>
            <a:custGeom>
              <a:avLst/>
              <a:gdLst>
                <a:gd name="T0" fmla="*/ 0 w 243"/>
                <a:gd name="T1" fmla="*/ 222 h 222"/>
                <a:gd name="T2" fmla="*/ 243 w 243"/>
                <a:gd name="T3" fmla="*/ 0 h 2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3" h="222">
                  <a:moveTo>
                    <a:pt x="0" y="222"/>
                  </a:moveTo>
                  <a:lnTo>
                    <a:pt x="24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91"/>
            <p:cNvSpPr>
              <a:spLocks/>
            </p:cNvSpPr>
            <p:nvPr/>
          </p:nvSpPr>
          <p:spPr bwMode="auto">
            <a:xfrm>
              <a:off x="1654" y="700"/>
              <a:ext cx="158" cy="153"/>
            </a:xfrm>
            <a:custGeom>
              <a:avLst/>
              <a:gdLst>
                <a:gd name="T0" fmla="*/ 0 w 158"/>
                <a:gd name="T1" fmla="*/ 153 h 153"/>
                <a:gd name="T2" fmla="*/ 158 w 158"/>
                <a:gd name="T3" fmla="*/ 0 h 1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8" h="153">
                  <a:moveTo>
                    <a:pt x="0" y="153"/>
                  </a:moveTo>
                  <a:lnTo>
                    <a:pt x="15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Oval 92"/>
            <p:cNvSpPr>
              <a:spLocks noChangeAspect="1" noChangeArrowheads="1"/>
            </p:cNvSpPr>
            <p:nvPr/>
          </p:nvSpPr>
          <p:spPr bwMode="auto">
            <a:xfrm>
              <a:off x="1197" y="160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08" name="Oval 93"/>
            <p:cNvSpPr>
              <a:spLocks noChangeAspect="1" noChangeArrowheads="1"/>
            </p:cNvSpPr>
            <p:nvPr/>
          </p:nvSpPr>
          <p:spPr bwMode="auto">
            <a:xfrm>
              <a:off x="1188" y="1189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09" name="Oval 94"/>
            <p:cNvSpPr>
              <a:spLocks noChangeAspect="1" noChangeArrowheads="1"/>
            </p:cNvSpPr>
            <p:nvPr/>
          </p:nvSpPr>
          <p:spPr bwMode="auto">
            <a:xfrm>
              <a:off x="651" y="6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10" name="Oval 95"/>
            <p:cNvSpPr>
              <a:spLocks noChangeAspect="1" noChangeArrowheads="1"/>
            </p:cNvSpPr>
            <p:nvPr/>
          </p:nvSpPr>
          <p:spPr bwMode="auto">
            <a:xfrm>
              <a:off x="1770" y="6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11" name="Oval 96"/>
            <p:cNvSpPr>
              <a:spLocks noChangeAspect="1" noChangeArrowheads="1"/>
            </p:cNvSpPr>
            <p:nvPr/>
          </p:nvSpPr>
          <p:spPr bwMode="auto">
            <a:xfrm>
              <a:off x="195" y="148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12" name="Oval 97"/>
            <p:cNvSpPr>
              <a:spLocks noChangeAspect="1" noChangeArrowheads="1"/>
            </p:cNvSpPr>
            <p:nvPr/>
          </p:nvSpPr>
          <p:spPr bwMode="auto">
            <a:xfrm>
              <a:off x="185" y="1174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13" name="Text Box 98"/>
            <p:cNvSpPr txBox="1">
              <a:spLocks noChangeArrowheads="1"/>
            </p:cNvSpPr>
            <p:nvPr/>
          </p:nvSpPr>
          <p:spPr bwMode="auto">
            <a:xfrm>
              <a:off x="0" y="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4614" name="Text Box 99"/>
            <p:cNvSpPr txBox="1">
              <a:spLocks noChangeArrowheads="1"/>
            </p:cNvSpPr>
            <p:nvPr/>
          </p:nvSpPr>
          <p:spPr bwMode="auto">
            <a:xfrm>
              <a:off x="470" y="525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  <p:sp>
          <p:nvSpPr>
            <p:cNvPr id="24615" name="Text Box 100"/>
            <p:cNvSpPr txBox="1">
              <a:spLocks noChangeArrowheads="1"/>
            </p:cNvSpPr>
            <p:nvPr/>
          </p:nvSpPr>
          <p:spPr bwMode="auto">
            <a:xfrm>
              <a:off x="1814" y="5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4616" name="Text Box 101"/>
            <p:cNvSpPr txBox="1">
              <a:spLocks noChangeArrowheads="1"/>
            </p:cNvSpPr>
            <p:nvPr/>
          </p:nvSpPr>
          <p:spPr bwMode="auto">
            <a:xfrm>
              <a:off x="612" y="203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4617" name="Text Box 102"/>
            <p:cNvSpPr txBox="1">
              <a:spLocks noChangeArrowheads="1"/>
            </p:cNvSpPr>
            <p:nvPr/>
          </p:nvSpPr>
          <p:spPr bwMode="auto">
            <a:xfrm>
              <a:off x="612" y="89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4618" name="Text Box 103"/>
            <p:cNvSpPr txBox="1">
              <a:spLocks noChangeArrowheads="1"/>
            </p:cNvSpPr>
            <p:nvPr/>
          </p:nvSpPr>
          <p:spPr bwMode="auto">
            <a:xfrm>
              <a:off x="1548" y="928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4619" name="Text Box 104"/>
            <p:cNvSpPr txBox="1">
              <a:spLocks noChangeArrowheads="1"/>
            </p:cNvSpPr>
            <p:nvPr/>
          </p:nvSpPr>
          <p:spPr bwMode="auto">
            <a:xfrm>
              <a:off x="1524" y="17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4620" name="Text Box 105"/>
            <p:cNvSpPr txBox="1">
              <a:spLocks noChangeArrowheads="1"/>
            </p:cNvSpPr>
            <p:nvPr/>
          </p:nvSpPr>
          <p:spPr bwMode="auto">
            <a:xfrm>
              <a:off x="8" y="105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  <p:sp>
          <p:nvSpPr>
            <p:cNvPr id="24621" name="Line 106"/>
            <p:cNvSpPr>
              <a:spLocks noChangeShapeType="1"/>
            </p:cNvSpPr>
            <p:nvPr/>
          </p:nvSpPr>
          <p:spPr bwMode="auto">
            <a:xfrm>
              <a:off x="657" y="696"/>
              <a:ext cx="115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2" name="Line 107"/>
            <p:cNvSpPr>
              <a:spLocks noChangeShapeType="1"/>
            </p:cNvSpPr>
            <p:nvPr/>
          </p:nvSpPr>
          <p:spPr bwMode="auto">
            <a:xfrm>
              <a:off x="272" y="192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3" name="Line 108"/>
            <p:cNvSpPr>
              <a:spLocks noChangeShapeType="1"/>
            </p:cNvSpPr>
            <p:nvPr/>
          </p:nvSpPr>
          <p:spPr bwMode="auto">
            <a:xfrm>
              <a:off x="264" y="1224"/>
              <a:ext cx="9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709" name="Group 109"/>
          <p:cNvGrpSpPr>
            <a:grpSpLocks/>
          </p:cNvGrpSpPr>
          <p:nvPr/>
        </p:nvGrpSpPr>
        <p:grpSpPr bwMode="auto">
          <a:xfrm>
            <a:off x="2514600" y="2006600"/>
            <a:ext cx="3581400" cy="584200"/>
            <a:chOff x="0" y="0"/>
            <a:chExt cx="2256" cy="368"/>
          </a:xfrm>
        </p:grpSpPr>
        <p:sp>
          <p:nvSpPr>
            <p:cNvPr id="24593" name="Text Box 110"/>
            <p:cNvSpPr txBox="1">
              <a:spLocks noChangeArrowheads="1"/>
            </p:cNvSpPr>
            <p:nvPr/>
          </p:nvSpPr>
          <p:spPr bwMode="auto">
            <a:xfrm>
              <a:off x="192" y="0"/>
              <a:ext cx="206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3200" b="1" u="sng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zh-CN" altLang="zh-CN" sz="3200" b="1" u="sng" baseline="-25000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cd</a:t>
              </a:r>
              <a:r>
                <a:rPr lang="zh-CN" altLang="zh-CN" sz="3200" b="1" u="sng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=0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，i</a:t>
              </a:r>
              <a:r>
                <a:rPr lang="zh-CN" altLang="zh-CN" sz="2400" b="1" baseline="-25000" dirty="0">
                  <a:solidFill>
                    <a:srgbClr val="FF3300"/>
                  </a:solidFill>
                </a:rPr>
                <a:t>cd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= u</a:t>
              </a:r>
              <a:r>
                <a:rPr lang="zh-CN" altLang="zh-CN" sz="2400" b="1" baseline="-25000" dirty="0">
                  <a:solidFill>
                    <a:srgbClr val="FF3300"/>
                  </a:solidFill>
                </a:rPr>
                <a:t>cd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/R</a:t>
              </a:r>
              <a:r>
                <a:rPr lang="zh-CN" altLang="zh-CN" sz="2400" b="1" baseline="-25000" dirty="0">
                  <a:solidFill>
                    <a:srgbClr val="FF3300"/>
                  </a:solidFill>
                </a:rPr>
                <a:t>5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=0</a:t>
              </a:r>
              <a:endParaRPr lang="zh-CN" altLang="zh-CN" sz="2400" b="1" baseline="-25000" dirty="0">
                <a:solidFill>
                  <a:srgbClr val="FF3300"/>
                </a:solidFill>
              </a:endParaRPr>
            </a:p>
          </p:txBody>
        </p:sp>
        <p:sp>
          <p:nvSpPr>
            <p:cNvPr id="24594" name="Line 111"/>
            <p:cNvSpPr>
              <a:spLocks noChangeShapeType="1"/>
            </p:cNvSpPr>
            <p:nvPr/>
          </p:nvSpPr>
          <p:spPr bwMode="auto">
            <a:xfrm>
              <a:off x="0" y="1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2.4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电桥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66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utoUpdateAnimBg="0"/>
      <p:bldP spid="25604" grpId="0" autoUpdateAnimBg="0"/>
      <p:bldP spid="25605" grpId="0" autoUpdateAnimBg="0"/>
      <p:bldP spid="25606" grpId="0" autoUpdateAnimBg="0"/>
      <p:bldP spid="25607" grpId="0" autoUpdateAnimBg="0"/>
      <p:bldP spid="25611" grpId="0" autoUpdateAnimBg="0"/>
      <p:bldP spid="25615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FF1C3EB-C7DF-4B46-8B4D-DFA592AAA59B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C2A317-C661-4A18-9E85-E60B95C74B12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graphicFrame>
        <p:nvGraphicFramePr>
          <p:cNvPr id="281602" name="Object 2"/>
          <p:cNvGraphicFramePr>
            <a:graphicFrameLocks noChangeAspect="1"/>
          </p:cNvGraphicFramePr>
          <p:nvPr/>
        </p:nvGraphicFramePr>
        <p:xfrm>
          <a:off x="5148263" y="4508500"/>
          <a:ext cx="3562350" cy="171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8" name="Visio" r:id="rId3" imgW="1811369" imgH="889397" progId="Visio.Drawing.11">
                  <p:embed/>
                </p:oleObj>
              </mc:Choice>
              <mc:Fallback>
                <p:oleObj name="Visio" r:id="rId3" imgW="1811369" imgH="88939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4508500"/>
                        <a:ext cx="3562350" cy="171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4" name="Rectangle 3"/>
          <p:cNvSpPr>
            <a:spLocks noChangeArrowheads="1"/>
          </p:cNvSpPr>
          <p:nvPr/>
        </p:nvSpPr>
        <p:spPr bwMode="auto">
          <a:xfrm>
            <a:off x="395288" y="625475"/>
            <a:ext cx="80645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2. The voltage source supplies 150W. Find the resistance R.</a:t>
            </a:r>
          </a:p>
        </p:txBody>
      </p:sp>
      <p:graphicFrame>
        <p:nvGraphicFramePr>
          <p:cNvPr id="281605" name="Object 5"/>
          <p:cNvGraphicFramePr>
            <a:graphicFrameLocks noChangeAspect="1"/>
          </p:cNvGraphicFramePr>
          <p:nvPr/>
        </p:nvGraphicFramePr>
        <p:xfrm>
          <a:off x="395288" y="1628775"/>
          <a:ext cx="3863975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" name="Visio" r:id="rId5" imgW="1956244" imgH="1116140" progId="Visio.Drawing.11">
                  <p:embed/>
                </p:oleObj>
              </mc:Choice>
              <mc:Fallback>
                <p:oleObj name="Visio" r:id="rId5" imgW="1956244" imgH="111614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628775"/>
                        <a:ext cx="3863975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06" name="Object 6"/>
          <p:cNvGraphicFramePr>
            <a:graphicFrameLocks noChangeAspect="1"/>
          </p:cNvGraphicFramePr>
          <p:nvPr/>
        </p:nvGraphicFramePr>
        <p:xfrm>
          <a:off x="4787900" y="1628775"/>
          <a:ext cx="3863975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" name="Visio" r:id="rId7" imgW="1956244" imgH="1116140" progId="Visio.Drawing.11">
                  <p:embed/>
                </p:oleObj>
              </mc:Choice>
              <mc:Fallback>
                <p:oleObj name="Visio" r:id="rId7" imgW="1956244" imgH="1116140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628775"/>
                        <a:ext cx="3863975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1607" name="AutoShape 7"/>
          <p:cNvSpPr>
            <a:spLocks noChangeArrowheads="1"/>
          </p:cNvSpPr>
          <p:nvPr/>
        </p:nvSpPr>
        <p:spPr bwMode="auto">
          <a:xfrm>
            <a:off x="4284663" y="2852738"/>
            <a:ext cx="503237" cy="288925"/>
          </a:xfrm>
          <a:prstGeom prst="rightArrow">
            <a:avLst>
              <a:gd name="adj1" fmla="val 50000"/>
              <a:gd name="adj2" fmla="val 43544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1608" name="AutoShape 8"/>
          <p:cNvSpPr>
            <a:spLocks noChangeArrowheads="1"/>
          </p:cNvSpPr>
          <p:nvPr/>
        </p:nvSpPr>
        <p:spPr bwMode="auto">
          <a:xfrm rot="5400000">
            <a:off x="6912769" y="4112419"/>
            <a:ext cx="503237" cy="288925"/>
          </a:xfrm>
          <a:prstGeom prst="rightArrow">
            <a:avLst>
              <a:gd name="adj1" fmla="val 50000"/>
              <a:gd name="adj2" fmla="val 43544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81609" name="Object 9"/>
          <p:cNvGraphicFramePr>
            <a:graphicFrameLocks noChangeAspect="1"/>
          </p:cNvGraphicFramePr>
          <p:nvPr/>
        </p:nvGraphicFramePr>
        <p:xfrm>
          <a:off x="1331913" y="4441825"/>
          <a:ext cx="914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" name="Equation" r:id="rId9" imgW="457002" imgH="177723" progId="Equation.DSMT4">
                  <p:embed/>
                </p:oleObj>
              </mc:Choice>
              <mc:Fallback>
                <p:oleObj name="Equation" r:id="rId9" imgW="457002" imgH="17772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441825"/>
                        <a:ext cx="914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9900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0" name="Object 10"/>
          <p:cNvGraphicFramePr>
            <a:graphicFrameLocks noChangeAspect="1"/>
          </p:cNvGraphicFramePr>
          <p:nvPr/>
        </p:nvGraphicFramePr>
        <p:xfrm>
          <a:off x="1331913" y="4908550"/>
          <a:ext cx="1081087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2" name="Equation" r:id="rId11" imgW="533169" imgH="228501" progId="Equation.DSMT4">
                  <p:embed/>
                </p:oleObj>
              </mc:Choice>
              <mc:Fallback>
                <p:oleObj name="Equation" r:id="rId11" imgW="533169" imgH="22850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08550"/>
                        <a:ext cx="1081087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1" name="Object 11"/>
          <p:cNvGraphicFramePr>
            <a:graphicFrameLocks noChangeAspect="1"/>
          </p:cNvGraphicFramePr>
          <p:nvPr/>
        </p:nvGraphicFramePr>
        <p:xfrm>
          <a:off x="1258888" y="5516563"/>
          <a:ext cx="1235075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3" name="Equation" r:id="rId13" imgW="609600" imgH="228600" progId="Equation.DSMT4">
                  <p:embed/>
                </p:oleObj>
              </mc:Choice>
              <mc:Fallback>
                <p:oleObj name="Equation" r:id="rId13" imgW="609600" imgH="2286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516563"/>
                        <a:ext cx="1235075" cy="465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1612" name="Object 12"/>
          <p:cNvGraphicFramePr>
            <a:graphicFrameLocks noChangeAspect="1"/>
          </p:cNvGraphicFramePr>
          <p:nvPr/>
        </p:nvGraphicFramePr>
        <p:xfrm>
          <a:off x="1331913" y="6084888"/>
          <a:ext cx="10033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4" name="Equation" r:id="rId15" imgW="494870" imgH="164957" progId="Equation.DSMT4">
                  <p:embed/>
                </p:oleObj>
              </mc:Choice>
              <mc:Fallback>
                <p:oleObj name="Equation" r:id="rId15" imgW="494870" imgH="164957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6084888"/>
                        <a:ext cx="10033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3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1D79218-65E2-42CB-A02A-743E55C7EC6A}"/>
              </a:ext>
            </a:extLst>
          </p:cNvPr>
          <p:cNvSpPr txBox="1"/>
          <p:nvPr/>
        </p:nvSpPr>
        <p:spPr>
          <a:xfrm>
            <a:off x="2700104" y="3890646"/>
            <a:ext cx="3539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关键：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发现平衡电桥，化简电路求解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8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8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28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8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8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28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8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1000"/>
                                        <p:tgtEl>
                                          <p:spTgt spid="28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8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7" grpId="0" animBg="1"/>
      <p:bldP spid="28160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3"/>
          <p:cNvSpPr txBox="1">
            <a:spLocks noChangeArrowheads="1"/>
          </p:cNvSpPr>
          <p:nvPr/>
        </p:nvSpPr>
        <p:spPr bwMode="auto">
          <a:xfrm>
            <a:off x="381000" y="836712"/>
            <a:ext cx="41894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solidFill>
                  <a:schemeClr val="accent2"/>
                </a:solidFill>
                <a:latin typeface="仿宋_GB2312" pitchFamily="1" charset="-122"/>
                <a:ea typeface="仿宋_GB2312" pitchFamily="1" charset="-122"/>
              </a:rPr>
              <a:t>平衡电桥</a:t>
            </a:r>
            <a:r>
              <a:rPr lang="zh-CN" altLang="en-US" sz="2400" b="1" dirty="0">
                <a:solidFill>
                  <a:schemeClr val="accent2"/>
                </a:solidFill>
                <a:latin typeface="仿宋_GB2312" pitchFamily="1" charset="-122"/>
                <a:ea typeface="仿宋_GB2312" pitchFamily="1" charset="-122"/>
              </a:rPr>
              <a:t>的判断</a:t>
            </a:r>
            <a:endParaRPr lang="zh-CN" altLang="zh-CN" sz="2400" b="1" dirty="0">
              <a:solidFill>
                <a:schemeClr val="accent2"/>
              </a:solidFill>
              <a:latin typeface="仿宋_GB2312" pitchFamily="1" charset="-122"/>
              <a:ea typeface="仿宋_GB2312" pitchFamily="1" charset="-122"/>
            </a:endParaRPr>
          </a:p>
        </p:txBody>
      </p:sp>
      <p:sp>
        <p:nvSpPr>
          <p:cNvPr id="25604" name="Text Box 4"/>
          <p:cNvSpPr txBox="1">
            <a:spLocks noChangeArrowheads="1"/>
          </p:cNvSpPr>
          <p:nvPr/>
        </p:nvSpPr>
        <p:spPr bwMode="auto">
          <a:xfrm>
            <a:off x="854075" y="1435100"/>
            <a:ext cx="2270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latin typeface="楷体_GB2312" pitchFamily="49" charset="-122"/>
                <a:ea typeface="楷体_GB2312" pitchFamily="49" charset="-122"/>
              </a:rPr>
              <a:t>平衡条件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605" name="Text Box 5"/>
          <p:cNvSpPr txBox="1">
            <a:spLocks noChangeArrowheads="1"/>
          </p:cNvSpPr>
          <p:nvPr/>
        </p:nvSpPr>
        <p:spPr bwMode="auto">
          <a:xfrm>
            <a:off x="901700" y="1981200"/>
            <a:ext cx="1965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b="1" dirty="0">
                <a:solidFill>
                  <a:srgbClr val="FF3300"/>
                </a:solidFill>
              </a:rPr>
              <a:t>R</a:t>
            </a:r>
            <a:r>
              <a:rPr lang="zh-CN" altLang="zh-CN" sz="2400" b="1" baseline="-25000" dirty="0">
                <a:solidFill>
                  <a:srgbClr val="FF3300"/>
                </a:solidFill>
              </a:rPr>
              <a:t>1</a:t>
            </a:r>
            <a:r>
              <a:rPr lang="zh-CN" altLang="zh-CN" sz="2400" b="1" dirty="0">
                <a:solidFill>
                  <a:srgbClr val="FF3300"/>
                </a:solidFill>
              </a:rPr>
              <a:t>R</a:t>
            </a:r>
            <a:r>
              <a:rPr lang="zh-CN" altLang="zh-CN" sz="2400" b="1" baseline="-25000" dirty="0">
                <a:solidFill>
                  <a:srgbClr val="FF3300"/>
                </a:solidFill>
              </a:rPr>
              <a:t>3</a:t>
            </a:r>
            <a:r>
              <a:rPr lang="zh-CN" altLang="zh-CN" sz="2400" b="1" dirty="0">
                <a:solidFill>
                  <a:srgbClr val="FF3300"/>
                </a:solidFill>
              </a:rPr>
              <a:t>=R</a:t>
            </a:r>
            <a:r>
              <a:rPr lang="zh-CN" altLang="zh-CN" sz="2400" b="1" baseline="-25000" dirty="0">
                <a:solidFill>
                  <a:srgbClr val="FF3300"/>
                </a:solidFill>
              </a:rPr>
              <a:t>2</a:t>
            </a:r>
            <a:r>
              <a:rPr lang="zh-CN" altLang="zh-CN" sz="2400" b="1" dirty="0">
                <a:solidFill>
                  <a:srgbClr val="FF3300"/>
                </a:solidFill>
              </a:rPr>
              <a:t>R</a:t>
            </a:r>
            <a:r>
              <a:rPr lang="zh-CN" altLang="zh-CN" sz="2400" b="1" baseline="-25000" dirty="0">
                <a:solidFill>
                  <a:srgbClr val="FF3300"/>
                </a:solidFill>
              </a:rPr>
              <a:t>4</a:t>
            </a:r>
            <a:endParaRPr lang="zh-CN" altLang="zh-CN" sz="2400" b="1" dirty="0">
              <a:solidFill>
                <a:srgbClr val="FF3300"/>
              </a:solidFill>
            </a:endParaRPr>
          </a:p>
        </p:txBody>
      </p:sp>
      <p:grpSp>
        <p:nvGrpSpPr>
          <p:cNvPr id="24589" name="Group 17"/>
          <p:cNvGrpSpPr>
            <a:grpSpLocks/>
          </p:cNvGrpSpPr>
          <p:nvPr/>
        </p:nvGrpSpPr>
        <p:grpSpPr bwMode="auto">
          <a:xfrm>
            <a:off x="5778500" y="800100"/>
            <a:ext cx="3136900" cy="2159000"/>
            <a:chOff x="0" y="0"/>
            <a:chExt cx="1976" cy="1360"/>
          </a:xfrm>
        </p:grpSpPr>
        <p:sp>
          <p:nvSpPr>
            <p:cNvPr id="24652" name="Rectangle 18"/>
            <p:cNvSpPr>
              <a:spLocks noChangeArrowheads="1"/>
            </p:cNvSpPr>
            <p:nvPr/>
          </p:nvSpPr>
          <p:spPr bwMode="auto">
            <a:xfrm rot="-7903512">
              <a:off x="883" y="280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3" name="Rectangle 19"/>
            <p:cNvSpPr>
              <a:spLocks noChangeArrowheads="1"/>
            </p:cNvSpPr>
            <p:nvPr/>
          </p:nvSpPr>
          <p:spPr bwMode="auto">
            <a:xfrm rot="-2919155">
              <a:off x="1405" y="28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4" name="Rectangle 20"/>
            <p:cNvSpPr>
              <a:spLocks noChangeArrowheads="1"/>
            </p:cNvSpPr>
            <p:nvPr/>
          </p:nvSpPr>
          <p:spPr bwMode="auto">
            <a:xfrm rot="-5400000">
              <a:off x="1144" y="577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5" name="Rectangle 21"/>
            <p:cNvSpPr>
              <a:spLocks noChangeArrowheads="1"/>
            </p:cNvSpPr>
            <p:nvPr/>
          </p:nvSpPr>
          <p:spPr bwMode="auto">
            <a:xfrm rot="-2874968">
              <a:off x="850" y="856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6" name="Rectangle 22"/>
            <p:cNvSpPr>
              <a:spLocks noChangeArrowheads="1"/>
            </p:cNvSpPr>
            <p:nvPr/>
          </p:nvSpPr>
          <p:spPr bwMode="auto">
            <a:xfrm rot="-7972038">
              <a:off x="1459" y="811"/>
              <a:ext cx="96" cy="24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57" name="Freeform 23"/>
            <p:cNvSpPr>
              <a:spLocks/>
            </p:cNvSpPr>
            <p:nvPr/>
          </p:nvSpPr>
          <p:spPr bwMode="auto">
            <a:xfrm>
              <a:off x="1016" y="172"/>
              <a:ext cx="176" cy="160"/>
            </a:xfrm>
            <a:custGeom>
              <a:avLst/>
              <a:gdLst>
                <a:gd name="T0" fmla="*/ 0 w 176"/>
                <a:gd name="T1" fmla="*/ 160 h 160"/>
                <a:gd name="T2" fmla="*/ 176 w 176"/>
                <a:gd name="T3" fmla="*/ 0 h 160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76" h="160">
                  <a:moveTo>
                    <a:pt x="0" y="160"/>
                  </a:moveTo>
                  <a:lnTo>
                    <a:pt x="176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8" name="Freeform 24"/>
            <p:cNvSpPr>
              <a:spLocks/>
            </p:cNvSpPr>
            <p:nvPr/>
          </p:nvSpPr>
          <p:spPr bwMode="auto">
            <a:xfrm>
              <a:off x="1186" y="178"/>
              <a:ext cx="168" cy="141"/>
            </a:xfrm>
            <a:custGeom>
              <a:avLst/>
              <a:gdLst>
                <a:gd name="T0" fmla="*/ 168 w 168"/>
                <a:gd name="T1" fmla="*/ 141 h 141"/>
                <a:gd name="T2" fmla="*/ 0 w 168"/>
                <a:gd name="T3" fmla="*/ 0 h 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68" h="141">
                  <a:moveTo>
                    <a:pt x="168" y="141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59" name="Freeform 25"/>
            <p:cNvSpPr>
              <a:spLocks/>
            </p:cNvSpPr>
            <p:nvPr/>
          </p:nvSpPr>
          <p:spPr bwMode="auto">
            <a:xfrm>
              <a:off x="608" y="484"/>
              <a:ext cx="233" cy="223"/>
            </a:xfrm>
            <a:custGeom>
              <a:avLst/>
              <a:gdLst>
                <a:gd name="T0" fmla="*/ 233 w 233"/>
                <a:gd name="T1" fmla="*/ 0 h 223"/>
                <a:gd name="T2" fmla="*/ 0 w 233"/>
                <a:gd name="T3" fmla="*/ 223 h 22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33" h="223">
                  <a:moveTo>
                    <a:pt x="233" y="0"/>
                  </a:moveTo>
                  <a:lnTo>
                    <a:pt x="0" y="22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0" name="Freeform 26"/>
            <p:cNvSpPr>
              <a:spLocks/>
            </p:cNvSpPr>
            <p:nvPr/>
          </p:nvSpPr>
          <p:spPr bwMode="auto">
            <a:xfrm>
              <a:off x="1540" y="487"/>
              <a:ext cx="225" cy="216"/>
            </a:xfrm>
            <a:custGeom>
              <a:avLst/>
              <a:gdLst>
                <a:gd name="T0" fmla="*/ 0 w 225"/>
                <a:gd name="T1" fmla="*/ 0 h 216"/>
                <a:gd name="T2" fmla="*/ 225 w 225"/>
                <a:gd name="T3" fmla="*/ 216 h 21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25" h="216">
                  <a:moveTo>
                    <a:pt x="0" y="0"/>
                  </a:moveTo>
                  <a:lnTo>
                    <a:pt x="225" y="216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1" name="Freeform 27"/>
            <p:cNvSpPr>
              <a:spLocks/>
            </p:cNvSpPr>
            <p:nvPr/>
          </p:nvSpPr>
          <p:spPr bwMode="auto">
            <a:xfrm>
              <a:off x="626" y="707"/>
              <a:ext cx="183" cy="201"/>
            </a:xfrm>
            <a:custGeom>
              <a:avLst/>
              <a:gdLst>
                <a:gd name="T0" fmla="*/ 0 w 183"/>
                <a:gd name="T1" fmla="*/ 0 h 201"/>
                <a:gd name="T2" fmla="*/ 183 w 183"/>
                <a:gd name="T3" fmla="*/ 201 h 20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83" h="201">
                  <a:moveTo>
                    <a:pt x="0" y="0"/>
                  </a:moveTo>
                  <a:lnTo>
                    <a:pt x="183" y="20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2" name="Freeform 28"/>
            <p:cNvSpPr>
              <a:spLocks/>
            </p:cNvSpPr>
            <p:nvPr/>
          </p:nvSpPr>
          <p:spPr bwMode="auto">
            <a:xfrm>
              <a:off x="973" y="1054"/>
              <a:ext cx="211" cy="183"/>
            </a:xfrm>
            <a:custGeom>
              <a:avLst/>
              <a:gdLst>
                <a:gd name="T0" fmla="*/ 0 w 211"/>
                <a:gd name="T1" fmla="*/ 0 h 183"/>
                <a:gd name="T2" fmla="*/ 211 w 211"/>
                <a:gd name="T3" fmla="*/ 183 h 18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11" h="183">
                  <a:moveTo>
                    <a:pt x="0" y="0"/>
                  </a:moveTo>
                  <a:lnTo>
                    <a:pt x="211" y="183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3" name="Freeform 29"/>
            <p:cNvSpPr>
              <a:spLocks/>
            </p:cNvSpPr>
            <p:nvPr/>
          </p:nvSpPr>
          <p:spPr bwMode="auto">
            <a:xfrm>
              <a:off x="1186" y="1006"/>
              <a:ext cx="243" cy="222"/>
            </a:xfrm>
            <a:custGeom>
              <a:avLst/>
              <a:gdLst>
                <a:gd name="T0" fmla="*/ 0 w 243"/>
                <a:gd name="T1" fmla="*/ 222 h 222"/>
                <a:gd name="T2" fmla="*/ 243 w 243"/>
                <a:gd name="T3" fmla="*/ 0 h 22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243" h="222">
                  <a:moveTo>
                    <a:pt x="0" y="222"/>
                  </a:moveTo>
                  <a:lnTo>
                    <a:pt x="243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4" name="Freeform 30"/>
            <p:cNvSpPr>
              <a:spLocks/>
            </p:cNvSpPr>
            <p:nvPr/>
          </p:nvSpPr>
          <p:spPr bwMode="auto">
            <a:xfrm>
              <a:off x="1604" y="700"/>
              <a:ext cx="158" cy="153"/>
            </a:xfrm>
            <a:custGeom>
              <a:avLst/>
              <a:gdLst>
                <a:gd name="T0" fmla="*/ 0 w 158"/>
                <a:gd name="T1" fmla="*/ 153 h 153"/>
                <a:gd name="T2" fmla="*/ 158 w 158"/>
                <a:gd name="T3" fmla="*/ 0 h 153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58" h="153">
                  <a:moveTo>
                    <a:pt x="0" y="153"/>
                  </a:moveTo>
                  <a:lnTo>
                    <a:pt x="158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5" name="Freeform 31"/>
            <p:cNvSpPr>
              <a:spLocks/>
            </p:cNvSpPr>
            <p:nvPr/>
          </p:nvSpPr>
          <p:spPr bwMode="auto">
            <a:xfrm>
              <a:off x="610" y="700"/>
              <a:ext cx="462" cy="1"/>
            </a:xfrm>
            <a:custGeom>
              <a:avLst/>
              <a:gdLst>
                <a:gd name="T0" fmla="*/ 0 w 462"/>
                <a:gd name="T1" fmla="*/ 0 h 1"/>
                <a:gd name="T2" fmla="*/ 462 w 46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62" h="1">
                  <a:moveTo>
                    <a:pt x="0" y="0"/>
                  </a:moveTo>
                  <a:lnTo>
                    <a:pt x="462" y="0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6" name="Freeform 32"/>
            <p:cNvSpPr>
              <a:spLocks/>
            </p:cNvSpPr>
            <p:nvPr/>
          </p:nvSpPr>
          <p:spPr bwMode="auto">
            <a:xfrm>
              <a:off x="1315" y="700"/>
              <a:ext cx="447" cy="1"/>
            </a:xfrm>
            <a:custGeom>
              <a:avLst/>
              <a:gdLst>
                <a:gd name="T0" fmla="*/ 0 w 447"/>
                <a:gd name="T1" fmla="*/ 0 h 1"/>
                <a:gd name="T2" fmla="*/ 447 w 447"/>
                <a:gd name="T3" fmla="*/ 1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447" h="1">
                  <a:moveTo>
                    <a:pt x="0" y="0"/>
                  </a:moveTo>
                  <a:lnTo>
                    <a:pt x="447" y="1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67" name="Oval 33"/>
            <p:cNvSpPr>
              <a:spLocks noChangeAspect="1" noChangeArrowheads="1"/>
            </p:cNvSpPr>
            <p:nvPr/>
          </p:nvSpPr>
          <p:spPr bwMode="auto">
            <a:xfrm>
              <a:off x="1147" y="160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68" name="Oval 34"/>
            <p:cNvSpPr>
              <a:spLocks noChangeAspect="1" noChangeArrowheads="1"/>
            </p:cNvSpPr>
            <p:nvPr/>
          </p:nvSpPr>
          <p:spPr bwMode="auto">
            <a:xfrm>
              <a:off x="1138" y="1189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69" name="Oval 35"/>
            <p:cNvSpPr>
              <a:spLocks noChangeAspect="1" noChangeArrowheads="1"/>
            </p:cNvSpPr>
            <p:nvPr/>
          </p:nvSpPr>
          <p:spPr bwMode="auto">
            <a:xfrm>
              <a:off x="601" y="6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0" name="Oval 36"/>
            <p:cNvSpPr>
              <a:spLocks noChangeAspect="1" noChangeArrowheads="1"/>
            </p:cNvSpPr>
            <p:nvPr/>
          </p:nvSpPr>
          <p:spPr bwMode="auto">
            <a:xfrm>
              <a:off x="1720" y="652"/>
              <a:ext cx="68" cy="68"/>
            </a:xfrm>
            <a:prstGeom prst="ellipse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1" name="Oval 37"/>
            <p:cNvSpPr>
              <a:spLocks noChangeAspect="1" noChangeArrowheads="1"/>
            </p:cNvSpPr>
            <p:nvPr/>
          </p:nvSpPr>
          <p:spPr bwMode="auto">
            <a:xfrm>
              <a:off x="187" y="148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2" name="Oval 38"/>
            <p:cNvSpPr>
              <a:spLocks noChangeAspect="1" noChangeArrowheads="1"/>
            </p:cNvSpPr>
            <p:nvPr/>
          </p:nvSpPr>
          <p:spPr bwMode="auto">
            <a:xfrm>
              <a:off x="195" y="1190"/>
              <a:ext cx="68" cy="6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4673" name="Text Box 39"/>
            <p:cNvSpPr txBox="1">
              <a:spLocks noChangeArrowheads="1"/>
            </p:cNvSpPr>
            <p:nvPr/>
          </p:nvSpPr>
          <p:spPr bwMode="auto">
            <a:xfrm>
              <a:off x="0" y="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a</a:t>
              </a:r>
            </a:p>
          </p:txBody>
        </p:sp>
        <p:sp>
          <p:nvSpPr>
            <p:cNvPr id="24674" name="Text Box 40"/>
            <p:cNvSpPr txBox="1">
              <a:spLocks noChangeArrowheads="1"/>
            </p:cNvSpPr>
            <p:nvPr/>
          </p:nvSpPr>
          <p:spPr bwMode="auto">
            <a:xfrm>
              <a:off x="420" y="525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c</a:t>
              </a:r>
            </a:p>
          </p:txBody>
        </p:sp>
        <p:sp>
          <p:nvSpPr>
            <p:cNvPr id="24675" name="Text Box 41"/>
            <p:cNvSpPr txBox="1">
              <a:spLocks noChangeArrowheads="1"/>
            </p:cNvSpPr>
            <p:nvPr/>
          </p:nvSpPr>
          <p:spPr bwMode="auto">
            <a:xfrm>
              <a:off x="1764" y="53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d</a:t>
              </a:r>
            </a:p>
          </p:txBody>
        </p:sp>
        <p:sp>
          <p:nvSpPr>
            <p:cNvPr id="24676" name="Text Box 42"/>
            <p:cNvSpPr txBox="1">
              <a:spLocks noChangeArrowheads="1"/>
            </p:cNvSpPr>
            <p:nvPr/>
          </p:nvSpPr>
          <p:spPr bwMode="auto">
            <a:xfrm>
              <a:off x="562" y="203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1</a:t>
              </a:r>
              <a:endParaRPr lang="zh-CN" altLang="zh-CN" b="1"/>
            </a:p>
          </p:txBody>
        </p:sp>
        <p:sp>
          <p:nvSpPr>
            <p:cNvPr id="24677" name="Text Box 43"/>
            <p:cNvSpPr txBox="1">
              <a:spLocks noChangeArrowheads="1"/>
            </p:cNvSpPr>
            <p:nvPr/>
          </p:nvSpPr>
          <p:spPr bwMode="auto">
            <a:xfrm>
              <a:off x="562" y="89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4</a:t>
              </a:r>
              <a:endParaRPr lang="zh-CN" altLang="zh-CN" b="1"/>
            </a:p>
          </p:txBody>
        </p:sp>
        <p:sp>
          <p:nvSpPr>
            <p:cNvPr id="24678" name="Text Box 44"/>
            <p:cNvSpPr txBox="1">
              <a:spLocks noChangeArrowheads="1"/>
            </p:cNvSpPr>
            <p:nvPr/>
          </p:nvSpPr>
          <p:spPr bwMode="auto">
            <a:xfrm>
              <a:off x="1498" y="928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3</a:t>
              </a:r>
              <a:endParaRPr lang="zh-CN" altLang="zh-CN" b="1"/>
            </a:p>
          </p:txBody>
        </p:sp>
        <p:sp>
          <p:nvSpPr>
            <p:cNvPr id="24679" name="Text Box 45"/>
            <p:cNvSpPr txBox="1">
              <a:spLocks noChangeArrowheads="1"/>
            </p:cNvSpPr>
            <p:nvPr/>
          </p:nvSpPr>
          <p:spPr bwMode="auto">
            <a:xfrm>
              <a:off x="1474" y="17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2</a:t>
              </a:r>
              <a:endParaRPr lang="zh-CN" altLang="zh-CN" b="1"/>
            </a:p>
          </p:txBody>
        </p:sp>
        <p:sp>
          <p:nvSpPr>
            <p:cNvPr id="24680" name="Text Box 46"/>
            <p:cNvSpPr txBox="1">
              <a:spLocks noChangeArrowheads="1"/>
            </p:cNvSpPr>
            <p:nvPr/>
          </p:nvSpPr>
          <p:spPr bwMode="auto">
            <a:xfrm>
              <a:off x="1042" y="412"/>
              <a:ext cx="2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b="1"/>
                <a:t>R</a:t>
              </a:r>
              <a:r>
                <a:rPr lang="zh-CN" altLang="zh-CN" b="1" baseline="-25000"/>
                <a:t>5</a:t>
              </a:r>
              <a:endParaRPr lang="zh-CN" altLang="zh-CN" b="1"/>
            </a:p>
          </p:txBody>
        </p:sp>
        <p:sp>
          <p:nvSpPr>
            <p:cNvPr id="24681" name="Text Box 47"/>
            <p:cNvSpPr txBox="1">
              <a:spLocks noChangeArrowheads="1"/>
            </p:cNvSpPr>
            <p:nvPr/>
          </p:nvSpPr>
          <p:spPr bwMode="auto">
            <a:xfrm>
              <a:off x="18" y="10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2400"/>
                <a:t>b</a:t>
              </a:r>
            </a:p>
          </p:txBody>
        </p:sp>
        <p:sp>
          <p:nvSpPr>
            <p:cNvPr id="24682" name="Line 48"/>
            <p:cNvSpPr>
              <a:spLocks noChangeShapeType="1"/>
            </p:cNvSpPr>
            <p:nvPr/>
          </p:nvSpPr>
          <p:spPr bwMode="auto">
            <a:xfrm>
              <a:off x="271" y="192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83" name="Line 49"/>
            <p:cNvSpPr>
              <a:spLocks noChangeShapeType="1"/>
            </p:cNvSpPr>
            <p:nvPr/>
          </p:nvSpPr>
          <p:spPr bwMode="auto">
            <a:xfrm>
              <a:off x="255" y="1224"/>
              <a:ext cx="91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709" name="Group 109"/>
          <p:cNvGrpSpPr>
            <a:grpSpLocks/>
          </p:cNvGrpSpPr>
          <p:nvPr/>
        </p:nvGrpSpPr>
        <p:grpSpPr bwMode="auto">
          <a:xfrm>
            <a:off x="2514600" y="2006600"/>
            <a:ext cx="3581400" cy="584200"/>
            <a:chOff x="0" y="0"/>
            <a:chExt cx="2256" cy="368"/>
          </a:xfrm>
        </p:grpSpPr>
        <p:sp>
          <p:nvSpPr>
            <p:cNvPr id="24593" name="Text Box 110"/>
            <p:cNvSpPr txBox="1">
              <a:spLocks noChangeArrowheads="1"/>
            </p:cNvSpPr>
            <p:nvPr/>
          </p:nvSpPr>
          <p:spPr bwMode="auto">
            <a:xfrm>
              <a:off x="192" y="0"/>
              <a:ext cx="206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zh-CN" sz="3200" b="1" u="sng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u</a:t>
              </a:r>
              <a:r>
                <a:rPr lang="zh-CN" altLang="zh-CN" sz="3200" b="1" u="sng" baseline="-25000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cd</a:t>
              </a:r>
              <a:r>
                <a:rPr lang="zh-CN" altLang="zh-CN" sz="3200" b="1" u="sng" dirty="0">
                  <a:solidFill>
                    <a:srgbClr val="FF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=0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，i</a:t>
              </a:r>
              <a:r>
                <a:rPr lang="zh-CN" altLang="zh-CN" sz="2400" b="1" baseline="-25000" dirty="0">
                  <a:solidFill>
                    <a:srgbClr val="FF3300"/>
                  </a:solidFill>
                </a:rPr>
                <a:t>cd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= u</a:t>
              </a:r>
              <a:r>
                <a:rPr lang="zh-CN" altLang="zh-CN" sz="2400" b="1" baseline="-25000" dirty="0">
                  <a:solidFill>
                    <a:srgbClr val="FF3300"/>
                  </a:solidFill>
                </a:rPr>
                <a:t>cd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/R</a:t>
              </a:r>
              <a:r>
                <a:rPr lang="zh-CN" altLang="zh-CN" sz="2400" b="1" baseline="-25000" dirty="0">
                  <a:solidFill>
                    <a:srgbClr val="FF3300"/>
                  </a:solidFill>
                </a:rPr>
                <a:t>5</a:t>
              </a:r>
              <a:r>
                <a:rPr lang="zh-CN" altLang="zh-CN" sz="2400" b="1" dirty="0">
                  <a:solidFill>
                    <a:srgbClr val="FF3300"/>
                  </a:solidFill>
                </a:rPr>
                <a:t>=0</a:t>
              </a:r>
              <a:endParaRPr lang="zh-CN" altLang="zh-CN" sz="2400" b="1" baseline="-25000" dirty="0">
                <a:solidFill>
                  <a:srgbClr val="FF3300"/>
                </a:solidFill>
              </a:endParaRPr>
            </a:p>
          </p:txBody>
        </p:sp>
        <p:sp>
          <p:nvSpPr>
            <p:cNvPr id="24594" name="Line 111"/>
            <p:cNvSpPr>
              <a:spLocks noChangeShapeType="1"/>
            </p:cNvSpPr>
            <p:nvPr/>
          </p:nvSpPr>
          <p:spPr bwMode="auto">
            <a:xfrm>
              <a:off x="0" y="176"/>
              <a:ext cx="1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2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2.4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电桥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55BF2-2808-4238-8718-CDA026B5B72D}"/>
              </a:ext>
            </a:extLst>
          </p:cNvPr>
          <p:cNvSpPr txBox="1"/>
          <p:nvPr/>
        </p:nvSpPr>
        <p:spPr>
          <a:xfrm>
            <a:off x="505406" y="3626367"/>
            <a:ext cx="83844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平衡电桥的重点为判断桥臂两端是否为等电位点，电阻之间的关系是否满足，具体可通过删除电桥后</a:t>
            </a:r>
            <a:r>
              <a:rPr lang="en-US" altLang="zh-CN" sz="2400" b="1" dirty="0"/>
              <a:t>c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点是否有分流来判断；</a:t>
            </a:r>
            <a:endParaRPr lang="en-US" altLang="zh-CN" sz="2400" b="1" dirty="0"/>
          </a:p>
          <a:p>
            <a:endParaRPr lang="en-US" altLang="zh-CN" sz="2400" b="1" dirty="0"/>
          </a:p>
          <a:p>
            <a:r>
              <a:rPr lang="zh-CN" altLang="en-US" sz="2400" b="1" dirty="0"/>
              <a:t>利用平衡电桥简化电路时，需要认真检查其条件！</a:t>
            </a:r>
            <a:endParaRPr lang="en-US" altLang="zh-CN" sz="2400" b="1" dirty="0"/>
          </a:p>
          <a:p>
            <a:r>
              <a:rPr lang="zh-CN" altLang="en-US" sz="2400" b="1" dirty="0"/>
              <a:t>有时电路不满足平衡电桥条件，这时需使用更为复杂的星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三角变换等方法</a:t>
            </a:r>
          </a:p>
        </p:txBody>
      </p:sp>
    </p:spTree>
    <p:extLst>
      <p:ext uri="{BB962C8B-B14F-4D97-AF65-F5344CB8AC3E}">
        <p14:creationId xmlns:p14="http://schemas.microsoft.com/office/powerpoint/2010/main" val="2284012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46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117318"/>
              </p:ext>
            </p:extLst>
          </p:nvPr>
        </p:nvGraphicFramePr>
        <p:xfrm>
          <a:off x="3303413" y="4310444"/>
          <a:ext cx="2805113" cy="2455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0" name="Flash 文档" r:id="rId3" imgW="3508200" imgH="3071520" progId="Flash.Movie">
                  <p:embed/>
                </p:oleObj>
              </mc:Choice>
              <mc:Fallback>
                <p:oleObj name="Flash 文档" r:id="rId3" imgW="3508200" imgH="307152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413" y="4310444"/>
                        <a:ext cx="2805113" cy="2455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2"/>
          <p:cNvSpPr>
            <a:spLocks noChangeArrowheads="1"/>
          </p:cNvSpPr>
          <p:nvPr/>
        </p:nvSpPr>
        <p:spPr bwMode="auto">
          <a:xfrm>
            <a:off x="452264" y="3824114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星－三角变换 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Wye-Delta Transformation</a:t>
            </a:r>
          </a:p>
        </p:txBody>
      </p:sp>
      <p:sp>
        <p:nvSpPr>
          <p:cNvPr id="284677" name="Rectangle 5"/>
          <p:cNvSpPr>
            <a:spLocks noChangeArrowheads="1"/>
          </p:cNvSpPr>
          <p:nvPr/>
        </p:nvSpPr>
        <p:spPr bwMode="auto">
          <a:xfrm>
            <a:off x="2509664" y="3976514"/>
            <a:ext cx="744538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4400" b="1">
                <a:solidFill>
                  <a:schemeClr val="hlink"/>
                </a:solidFill>
                <a:ea typeface="隶书" panose="02010509060101010101" pitchFamily="49" charset="-122"/>
              </a:rPr>
              <a:t>→</a:t>
            </a:r>
          </a:p>
        </p:txBody>
      </p:sp>
      <p:grpSp>
        <p:nvGrpSpPr>
          <p:cNvPr id="15368" name="Group 6"/>
          <p:cNvGrpSpPr>
            <a:grpSpLocks/>
          </p:cNvGrpSpPr>
          <p:nvPr/>
        </p:nvGrpSpPr>
        <p:grpSpPr bwMode="auto">
          <a:xfrm>
            <a:off x="314152" y="4419426"/>
            <a:ext cx="2805112" cy="2071688"/>
            <a:chOff x="576" y="1584"/>
            <a:chExt cx="1767" cy="1305"/>
          </a:xfrm>
        </p:grpSpPr>
        <p:graphicFrame>
          <p:nvGraphicFramePr>
            <p:cNvPr id="15379" name="Object 7"/>
            <p:cNvGraphicFramePr>
              <a:graphicFrameLocks noChangeAspect="1"/>
            </p:cNvGraphicFramePr>
            <p:nvPr/>
          </p:nvGraphicFramePr>
          <p:xfrm>
            <a:off x="576" y="1584"/>
            <a:ext cx="1767" cy="1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11" name="Flash Movie" r:id="rId5" imgW="3508200" imgH="2590920" progId="Flash.Movie">
                    <p:embed/>
                  </p:oleObj>
                </mc:Choice>
                <mc:Fallback>
                  <p:oleObj name="Flash Movie" r:id="rId5" imgW="3508200" imgH="2590920" progId="Flash.Movie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584"/>
                          <a:ext cx="1767" cy="1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0" name="Object 8"/>
            <p:cNvGraphicFramePr>
              <a:graphicFrameLocks noChangeAspect="1"/>
            </p:cNvGraphicFramePr>
            <p:nvPr/>
          </p:nvGraphicFramePr>
          <p:xfrm>
            <a:off x="1920" y="1728"/>
            <a:ext cx="240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12" name="Equation" r:id="rId7" imgW="190335" imgH="215713" progId="Equation.3">
                    <p:embed/>
                  </p:oleObj>
                </mc:Choice>
                <mc:Fallback>
                  <p:oleObj name="Equation" r:id="rId7" imgW="190335" imgH="21571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1728"/>
                          <a:ext cx="240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1" name="Object 9"/>
            <p:cNvGraphicFramePr>
              <a:graphicFrameLocks noChangeAspect="1"/>
            </p:cNvGraphicFramePr>
            <p:nvPr/>
          </p:nvGraphicFramePr>
          <p:xfrm>
            <a:off x="912" y="1728"/>
            <a:ext cx="222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13" name="Equation" r:id="rId9" imgW="177569" imgH="215619" progId="Equation.3">
                    <p:embed/>
                  </p:oleObj>
                </mc:Choice>
                <mc:Fallback>
                  <p:oleObj name="Equation" r:id="rId9" imgW="177569" imgH="215619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728"/>
                          <a:ext cx="222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2" name="Object 10"/>
            <p:cNvGraphicFramePr>
              <a:graphicFrameLocks noChangeAspect="1"/>
            </p:cNvGraphicFramePr>
            <p:nvPr/>
          </p:nvGraphicFramePr>
          <p:xfrm>
            <a:off x="1440" y="1920"/>
            <a:ext cx="238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14" name="Equation" r:id="rId11" imgW="190500" imgH="228600" progId="Equation.3">
                    <p:embed/>
                  </p:oleObj>
                </mc:Choice>
                <mc:Fallback>
                  <p:oleObj name="Equation" r:id="rId11" imgW="1905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0" y="1920"/>
                          <a:ext cx="238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4691" name="Group 19"/>
          <p:cNvGrpSpPr>
            <a:grpSpLocks/>
          </p:cNvGrpSpPr>
          <p:nvPr/>
        </p:nvGrpSpPr>
        <p:grpSpPr bwMode="auto">
          <a:xfrm>
            <a:off x="6243464" y="4317826"/>
            <a:ext cx="2754313" cy="2478088"/>
            <a:chOff x="3888" y="664"/>
            <a:chExt cx="1735" cy="1561"/>
          </a:xfrm>
        </p:grpSpPr>
        <p:graphicFrame>
          <p:nvGraphicFramePr>
            <p:cNvPr id="15375" name="Object 4"/>
            <p:cNvGraphicFramePr>
              <a:graphicFrameLocks noChangeAspect="1"/>
            </p:cNvGraphicFramePr>
            <p:nvPr/>
          </p:nvGraphicFramePr>
          <p:xfrm>
            <a:off x="3888" y="664"/>
            <a:ext cx="1735" cy="15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15" name="Flash 文档" r:id="rId13" imgW="3444840" imgH="3098160" progId="Flash.Movie">
                    <p:embed/>
                  </p:oleObj>
                </mc:Choice>
                <mc:Fallback>
                  <p:oleObj name="Flash 文档" r:id="rId13" imgW="3444840" imgH="3098160" progId="Flash.Movie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664"/>
                          <a:ext cx="1735" cy="156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376" name="Rectangle 18"/>
            <p:cNvSpPr>
              <a:spLocks noChangeArrowheads="1"/>
            </p:cNvSpPr>
            <p:nvPr/>
          </p:nvSpPr>
          <p:spPr bwMode="auto">
            <a:xfrm>
              <a:off x="4095" y="1277"/>
              <a:ext cx="136" cy="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15374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2.5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2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4151156"/>
              </p:ext>
            </p:extLst>
          </p:nvPr>
        </p:nvGraphicFramePr>
        <p:xfrm>
          <a:off x="260077" y="674291"/>
          <a:ext cx="3021013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6" name="Flash Movie" r:id="rId15" imgW="2391480" imgH="1961640" progId="Flash.Movie">
                  <p:embed/>
                </p:oleObj>
              </mc:Choice>
              <mc:Fallback>
                <p:oleObj name="Flash Movie" r:id="rId15" imgW="2391480" imgH="1961640" progId="Flash.Movie">
                  <p:embed/>
                  <p:pic>
                    <p:nvPicPr>
                      <p:cNvPr id="28468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077" y="674291"/>
                        <a:ext cx="3021013" cy="247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342698"/>
              </p:ext>
            </p:extLst>
          </p:nvPr>
        </p:nvGraphicFramePr>
        <p:xfrm>
          <a:off x="5940152" y="828278"/>
          <a:ext cx="2778125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7" name="Flash 文档" r:id="rId17" imgW="1997640" imgH="1707480" progId="Flash.Movie">
                  <p:embed/>
                </p:oleObj>
              </mc:Choice>
              <mc:Fallback>
                <p:oleObj name="Flash 文档" r:id="rId17" imgW="1997640" imgH="1707480" progId="Flash.Movie">
                  <p:embed/>
                  <p:pic>
                    <p:nvPicPr>
                      <p:cNvPr id="28468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828278"/>
                        <a:ext cx="2778125" cy="237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oup 13"/>
          <p:cNvGrpSpPr>
            <a:grpSpLocks/>
          </p:cNvGrpSpPr>
          <p:nvPr/>
        </p:nvGrpSpPr>
        <p:grpSpPr bwMode="auto">
          <a:xfrm>
            <a:off x="2698477" y="2472928"/>
            <a:ext cx="4114800" cy="609600"/>
            <a:chOff x="1728" y="3792"/>
            <a:chExt cx="2592" cy="384"/>
          </a:xfrm>
        </p:grpSpPr>
        <p:sp>
          <p:nvSpPr>
            <p:cNvPr id="26" name="AutoShape 14"/>
            <p:cNvSpPr>
              <a:spLocks noChangeArrowheads="1"/>
            </p:cNvSpPr>
            <p:nvPr/>
          </p:nvSpPr>
          <p:spPr bwMode="auto">
            <a:xfrm>
              <a:off x="2328" y="3792"/>
              <a:ext cx="1104" cy="96"/>
            </a:xfrm>
            <a:prstGeom prst="leftRightArrow">
              <a:avLst>
                <a:gd name="adj1" fmla="val 50000"/>
                <a:gd name="adj2" fmla="val 23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7" name="Rectangle 15"/>
            <p:cNvSpPr>
              <a:spLocks noChangeArrowheads="1"/>
            </p:cNvSpPr>
            <p:nvPr/>
          </p:nvSpPr>
          <p:spPr bwMode="auto">
            <a:xfrm>
              <a:off x="1728" y="3888"/>
              <a:ext cx="25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 dirty="0">
                  <a:solidFill>
                    <a:schemeClr val="hlink"/>
                  </a:solidFill>
                  <a:ea typeface="隶书" panose="02010509060101010101" pitchFamily="49" charset="-122"/>
                </a:rPr>
                <a:t>           u-</a:t>
              </a:r>
              <a:r>
                <a:rPr lang="en-US" altLang="zh-CN" i="1" dirty="0" err="1">
                  <a:solidFill>
                    <a:schemeClr val="hlink"/>
                  </a:solidFill>
                  <a:ea typeface="隶书" panose="02010509060101010101" pitchFamily="49" charset="-122"/>
                </a:rPr>
                <a:t>i</a:t>
              </a:r>
              <a:r>
                <a:rPr lang="en-US" altLang="zh-CN" dirty="0">
                  <a:solidFill>
                    <a:schemeClr val="hlink"/>
                  </a:solidFill>
                  <a:ea typeface="隶书" panose="02010509060101010101" pitchFamily="49" charset="-122"/>
                </a:rPr>
                <a:t> </a:t>
              </a:r>
              <a:r>
                <a:rPr lang="zh-CN" altLang="en-US" dirty="0">
                  <a:solidFill>
                    <a:schemeClr val="hlink"/>
                  </a:solidFill>
                  <a:ea typeface="隶书" panose="02010509060101010101" pitchFamily="49" charset="-122"/>
                </a:rPr>
                <a:t>关系相同</a:t>
              </a:r>
            </a:p>
          </p:txBody>
        </p:sp>
      </p:grpSp>
      <p:graphicFrame>
        <p:nvGraphicFramePr>
          <p:cNvPr id="2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988296"/>
              </p:ext>
            </p:extLst>
          </p:nvPr>
        </p:nvGraphicFramePr>
        <p:xfrm>
          <a:off x="3303315" y="1761728"/>
          <a:ext cx="26638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8" name="公式" r:id="rId19" imgW="952087" imgH="241195" progId="Equation.3">
                  <p:embed/>
                </p:oleObj>
              </mc:Choice>
              <mc:Fallback>
                <p:oleObj name="公式" r:id="rId19" imgW="952087" imgH="241195" progId="Equation.3">
                  <p:embed/>
                  <p:pic>
                    <p:nvPicPr>
                      <p:cNvPr id="284689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3315" y="1761728"/>
                        <a:ext cx="266382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2"/>
          <p:cNvSpPr>
            <a:spLocks noChangeArrowheads="1"/>
          </p:cNvSpPr>
          <p:nvPr/>
        </p:nvSpPr>
        <p:spPr bwMode="auto">
          <a:xfrm>
            <a:off x="996148" y="3019067"/>
            <a:ext cx="1649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隶书" panose="02010509060101010101" pitchFamily="49" charset="-122"/>
              </a:rPr>
              <a:t>星形电路</a:t>
            </a:r>
            <a:endParaRPr lang="en-US" altLang="zh-CN" sz="2800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6497374" y="3008418"/>
            <a:ext cx="209981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隶书" panose="02010509060101010101" pitchFamily="49" charset="-122"/>
              </a:rPr>
              <a:t>三角形电路</a:t>
            </a:r>
            <a:endParaRPr lang="en-US" altLang="zh-CN" sz="2800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F213811-265C-485B-9087-4FFBCE0DADA0}"/>
              </a:ext>
            </a:extLst>
          </p:cNvPr>
          <p:cNvSpPr txBox="1"/>
          <p:nvPr/>
        </p:nvSpPr>
        <p:spPr>
          <a:xfrm>
            <a:off x="4718401" y="3398902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R1,R2,R5</a:t>
            </a:r>
            <a:r>
              <a:rPr lang="zh-CN" altLang="en-US" b="1" dirty="0">
                <a:solidFill>
                  <a:srgbClr val="FF0000"/>
                </a:solidFill>
              </a:rPr>
              <a:t>变换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91B09B0-737D-4D00-A57D-ED5E998E7101}"/>
              </a:ext>
            </a:extLst>
          </p:cNvPr>
          <p:cNvCxnSpPr/>
          <p:nvPr/>
        </p:nvCxnSpPr>
        <p:spPr bwMode="auto">
          <a:xfrm flipH="1">
            <a:off x="5004048" y="3768234"/>
            <a:ext cx="648072" cy="110092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78DEFEB-04EE-4EF6-8346-986B9F51704B}"/>
              </a:ext>
            </a:extLst>
          </p:cNvPr>
          <p:cNvSpPr txBox="1"/>
          <p:nvPr/>
        </p:nvSpPr>
        <p:spPr>
          <a:xfrm>
            <a:off x="7011500" y="3559743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R1,R3,R5</a:t>
            </a:r>
            <a:r>
              <a:rPr lang="zh-CN" altLang="en-US" b="1" dirty="0">
                <a:solidFill>
                  <a:srgbClr val="FF0000"/>
                </a:solidFill>
              </a:rPr>
              <a:t>变换</a:t>
            </a:r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DDBA84DA-3697-4129-BDC7-C78B31BF15B1}"/>
              </a:ext>
            </a:extLst>
          </p:cNvPr>
          <p:cNvCxnSpPr>
            <a:cxnSpLocks/>
          </p:cNvCxnSpPr>
          <p:nvPr/>
        </p:nvCxnSpPr>
        <p:spPr bwMode="auto">
          <a:xfrm flipH="1">
            <a:off x="7352755" y="3929075"/>
            <a:ext cx="592464" cy="147777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84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84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1000"/>
                                        <p:tgtEl>
                                          <p:spTgt spid="284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284677" grpId="0" autoUpdateAnimBg="0"/>
      <p:bldP spid="29" grpId="0"/>
      <p:bldP spid="30" grpId="0"/>
      <p:bldP spid="4" grpId="0"/>
      <p:bldP spid="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AD8BA7A-528B-444B-8380-F8C01D616DDD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1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2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ADED5-0B60-4859-B1F7-6C4A3D357A07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16389" name="Rectangle 2"/>
          <p:cNvSpPr>
            <a:spLocks noChangeArrowheads="1"/>
          </p:cNvSpPr>
          <p:nvPr/>
        </p:nvSpPr>
        <p:spPr bwMode="auto">
          <a:xfrm>
            <a:off x="381000" y="560388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星－三角变换 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Wye-Delta Transformation</a:t>
            </a:r>
          </a:p>
        </p:txBody>
      </p:sp>
      <p:graphicFrame>
        <p:nvGraphicFramePr>
          <p:cNvPr id="16390" name="Object 3"/>
          <p:cNvGraphicFramePr>
            <a:graphicFrameLocks noChangeAspect="1"/>
          </p:cNvGraphicFramePr>
          <p:nvPr/>
        </p:nvGraphicFramePr>
        <p:xfrm>
          <a:off x="304800" y="4141788"/>
          <a:ext cx="3021013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5" name="Flash Movie" r:id="rId3" imgW="2391480" imgH="1961640" progId="Flash.Movie">
                  <p:embed/>
                </p:oleObj>
              </mc:Choice>
              <mc:Fallback>
                <p:oleObj name="Flash Movie" r:id="rId3" imgW="2391480" imgH="196164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41788"/>
                        <a:ext cx="3021013" cy="247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4"/>
          <p:cNvGraphicFramePr>
            <a:graphicFrameLocks noChangeAspect="1"/>
          </p:cNvGraphicFramePr>
          <p:nvPr/>
        </p:nvGraphicFramePr>
        <p:xfrm>
          <a:off x="5984875" y="4224338"/>
          <a:ext cx="2778125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6" name="Flash 文档" r:id="rId5" imgW="1997640" imgH="1707480" progId="Flash.Movie">
                  <p:embed/>
                </p:oleObj>
              </mc:Choice>
              <mc:Fallback>
                <p:oleObj name="Flash 文档" r:id="rId5" imgW="1997640" imgH="1707480" progId="Flash.Movi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4224338"/>
                        <a:ext cx="2778125" cy="237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392" name="Group 5"/>
          <p:cNvGrpSpPr>
            <a:grpSpLocks/>
          </p:cNvGrpSpPr>
          <p:nvPr/>
        </p:nvGrpSpPr>
        <p:grpSpPr bwMode="auto">
          <a:xfrm>
            <a:off x="2743200" y="5916613"/>
            <a:ext cx="4114800" cy="609600"/>
            <a:chOff x="1728" y="3792"/>
            <a:chExt cx="2592" cy="384"/>
          </a:xfrm>
        </p:grpSpPr>
        <p:sp>
          <p:nvSpPr>
            <p:cNvPr id="16405" name="AutoShape 6"/>
            <p:cNvSpPr>
              <a:spLocks noChangeArrowheads="1"/>
            </p:cNvSpPr>
            <p:nvPr/>
          </p:nvSpPr>
          <p:spPr bwMode="auto">
            <a:xfrm>
              <a:off x="2328" y="3792"/>
              <a:ext cx="1104" cy="96"/>
            </a:xfrm>
            <a:prstGeom prst="leftRightArrow">
              <a:avLst>
                <a:gd name="adj1" fmla="val 50000"/>
                <a:gd name="adj2" fmla="val 23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6406" name="Rectangle 7"/>
            <p:cNvSpPr>
              <a:spLocks noChangeArrowheads="1"/>
            </p:cNvSpPr>
            <p:nvPr/>
          </p:nvSpPr>
          <p:spPr bwMode="auto">
            <a:xfrm>
              <a:off x="1728" y="3888"/>
              <a:ext cx="25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hlink"/>
                  </a:solidFill>
                  <a:ea typeface="隶书" panose="02010509060101010101" pitchFamily="49" charset="-122"/>
                </a:rPr>
                <a:t>           u-i</a:t>
              </a:r>
              <a:r>
                <a:rPr lang="en-US" altLang="zh-CN">
                  <a:solidFill>
                    <a:schemeClr val="hlink"/>
                  </a:solidFill>
                  <a:ea typeface="隶书" panose="02010509060101010101" pitchFamily="49" charset="-122"/>
                </a:rPr>
                <a:t> </a:t>
              </a:r>
              <a:r>
                <a:rPr lang="zh-CN" altLang="en-US">
                  <a:solidFill>
                    <a:schemeClr val="hlink"/>
                  </a:solidFill>
                  <a:ea typeface="隶书" panose="02010509060101010101" pitchFamily="49" charset="-122"/>
                </a:rPr>
                <a:t>关系相同</a:t>
              </a:r>
            </a:p>
          </p:txBody>
        </p:sp>
      </p:grpSp>
      <p:graphicFrame>
        <p:nvGraphicFramePr>
          <p:cNvPr id="16393" name="Object 9"/>
          <p:cNvGraphicFramePr>
            <a:graphicFrameLocks noChangeAspect="1"/>
          </p:cNvGraphicFramePr>
          <p:nvPr/>
        </p:nvGraphicFramePr>
        <p:xfrm>
          <a:off x="3348038" y="5300663"/>
          <a:ext cx="2663825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7" name="公式" r:id="rId7" imgW="952087" imgH="241195" progId="Equation.3">
                  <p:embed/>
                </p:oleObj>
              </mc:Choice>
              <mc:Fallback>
                <p:oleObj name="公式" r:id="rId7" imgW="952087" imgH="24119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300663"/>
                        <a:ext cx="2663825" cy="67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06" name="Object 10"/>
          <p:cNvGraphicFramePr>
            <a:graphicFrameLocks noChangeAspect="1"/>
          </p:cNvGraphicFramePr>
          <p:nvPr/>
        </p:nvGraphicFramePr>
        <p:xfrm>
          <a:off x="1476375" y="2852738"/>
          <a:ext cx="642937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28" name="Equation" r:id="rId9" imgW="2781300" imgH="431800" progId="Equation.DSMT4">
                  <p:embed/>
                </p:oleObj>
              </mc:Choice>
              <mc:Fallback>
                <p:oleObj name="Equation" r:id="rId9" imgW="27813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852738"/>
                        <a:ext cx="642937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5707" name="Group 11"/>
          <p:cNvGrpSpPr>
            <a:grpSpLocks/>
          </p:cNvGrpSpPr>
          <p:nvPr/>
        </p:nvGrpSpPr>
        <p:grpSpPr bwMode="auto">
          <a:xfrm>
            <a:off x="7472363" y="4705350"/>
            <a:ext cx="311150" cy="442913"/>
            <a:chOff x="4694" y="2886"/>
            <a:chExt cx="196" cy="279"/>
          </a:xfrm>
        </p:grpSpPr>
        <p:sp>
          <p:nvSpPr>
            <p:cNvPr id="16403" name="Line 12"/>
            <p:cNvSpPr>
              <a:spLocks noChangeShapeType="1"/>
            </p:cNvSpPr>
            <p:nvPr/>
          </p:nvSpPr>
          <p:spPr bwMode="auto">
            <a:xfrm>
              <a:off x="4694" y="3022"/>
              <a:ext cx="91" cy="136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6404" name="Object 13"/>
            <p:cNvGraphicFramePr>
              <a:graphicFrameLocks noChangeAspect="1"/>
            </p:cNvGraphicFramePr>
            <p:nvPr/>
          </p:nvGraphicFramePr>
          <p:xfrm>
            <a:off x="4740" y="2886"/>
            <a:ext cx="150" cy="2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29" name="Equation" r:id="rId11" imgW="88707" imgH="164742" progId="Equation.DSMT4">
                    <p:embed/>
                  </p:oleObj>
                </mc:Choice>
                <mc:Fallback>
                  <p:oleObj name="Equation" r:id="rId11" imgW="88707" imgH="164742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0" y="2886"/>
                          <a:ext cx="150" cy="2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85710" name="Rectangle 14"/>
          <p:cNvSpPr>
            <a:spLocks noChangeArrowheads="1"/>
          </p:cNvSpPr>
          <p:nvPr/>
        </p:nvSpPr>
        <p:spPr bwMode="auto">
          <a:xfrm>
            <a:off x="250825" y="1198563"/>
            <a:ext cx="272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隶书" panose="02010509060101010101" pitchFamily="49" charset="-122"/>
              </a:rPr>
              <a:t>KVL</a:t>
            </a: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、</a:t>
            </a:r>
            <a:r>
              <a:rPr lang="en-US" altLang="zh-CN">
                <a:solidFill>
                  <a:schemeClr val="accent2"/>
                </a:solidFill>
                <a:ea typeface="隶书" panose="02010509060101010101" pitchFamily="49" charset="-122"/>
              </a:rPr>
              <a:t>KCL</a:t>
            </a: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确定</a:t>
            </a:r>
            <a:r>
              <a:rPr lang="en-US" altLang="zh-CN" i="1">
                <a:solidFill>
                  <a:schemeClr val="accent2"/>
                </a:solidFill>
                <a:ea typeface="隶书" panose="02010509060101010101" pitchFamily="49" charset="-122"/>
              </a:rPr>
              <a:t>i</a:t>
            </a: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：</a:t>
            </a:r>
          </a:p>
        </p:txBody>
      </p:sp>
      <p:graphicFrame>
        <p:nvGraphicFramePr>
          <p:cNvPr id="285711" name="Object 15"/>
          <p:cNvGraphicFramePr>
            <a:graphicFrameLocks noChangeAspect="1"/>
          </p:cNvGraphicFramePr>
          <p:nvPr/>
        </p:nvGraphicFramePr>
        <p:xfrm>
          <a:off x="2843213" y="1196975"/>
          <a:ext cx="4578350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0" name="Equation" r:id="rId13" imgW="1981200" imgH="228600" progId="Equation.DSMT4">
                  <p:embed/>
                </p:oleObj>
              </mc:Choice>
              <mc:Fallback>
                <p:oleObj name="Equation" r:id="rId13" imgW="198120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1196975"/>
                        <a:ext cx="4578350" cy="52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5714" name="Object 18"/>
          <p:cNvGraphicFramePr>
            <a:graphicFrameLocks noGrp="1" noChangeAspect="1"/>
          </p:cNvGraphicFramePr>
          <p:nvPr>
            <p:ph idx="4294967295"/>
          </p:nvPr>
        </p:nvGraphicFramePr>
        <p:xfrm>
          <a:off x="2987675" y="1844675"/>
          <a:ext cx="2303463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331" name="Equation" r:id="rId15" imgW="1104900" imgH="431800" progId="Equation.DSMT4">
                  <p:embed/>
                </p:oleObj>
              </mc:Choice>
              <mc:Fallback>
                <p:oleObj name="Equation" r:id="rId15" imgW="1104900" imgH="431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844675"/>
                        <a:ext cx="2303463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5721" name="Group 25"/>
          <p:cNvGrpSpPr>
            <a:grpSpLocks/>
          </p:cNvGrpSpPr>
          <p:nvPr/>
        </p:nvGrpSpPr>
        <p:grpSpPr bwMode="auto">
          <a:xfrm>
            <a:off x="2462213" y="4005263"/>
            <a:ext cx="3981450" cy="992187"/>
            <a:chOff x="1551" y="2523"/>
            <a:chExt cx="2508" cy="625"/>
          </a:xfrm>
        </p:grpSpPr>
        <p:graphicFrame>
          <p:nvGraphicFramePr>
            <p:cNvPr id="16401" name="Object 20"/>
            <p:cNvGraphicFramePr>
              <a:graphicFrameLocks noChangeAspect="1"/>
            </p:cNvGraphicFramePr>
            <p:nvPr/>
          </p:nvGraphicFramePr>
          <p:xfrm>
            <a:off x="2302" y="2523"/>
            <a:ext cx="1757" cy="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32" name="Equation" r:id="rId17" imgW="1206500" imgH="431800" progId="Equation.DSMT4">
                    <p:embed/>
                  </p:oleObj>
                </mc:Choice>
                <mc:Fallback>
                  <p:oleObj name="Equation" r:id="rId17" imgW="1206500" imgH="431800" progId="Equation.DSMT4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2" y="2523"/>
                          <a:ext cx="1757" cy="625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00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402" name="Object 24"/>
            <p:cNvGraphicFramePr>
              <a:graphicFrameLocks noChangeAspect="1"/>
            </p:cNvGraphicFramePr>
            <p:nvPr/>
          </p:nvGraphicFramePr>
          <p:xfrm>
            <a:off x="1551" y="2673"/>
            <a:ext cx="748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333" name="Equation" r:id="rId19" imgW="469696" imgH="177723" progId="Equation.DSMT4">
                    <p:embed/>
                  </p:oleObj>
                </mc:Choice>
                <mc:Fallback>
                  <p:oleObj name="Equation" r:id="rId19" imgW="469696" imgH="177723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1" y="2673"/>
                          <a:ext cx="748" cy="283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400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85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85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85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85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85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85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85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7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2"/>
          <p:cNvSpPr txBox="1">
            <a:spLocks noChangeArrowheads="1"/>
          </p:cNvSpPr>
          <p:nvPr/>
        </p:nvSpPr>
        <p:spPr bwMode="auto">
          <a:xfrm>
            <a:off x="519907" y="1688835"/>
            <a:ext cx="820896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任何一个复杂的电路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向外引出两个端钮，且从一个端子流入的电流等于从另一端子流出的电流，则称这一电路为二端网络 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或一端口网络</a:t>
            </a:r>
            <a:r>
              <a:rPr kumimoji="1"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kumimoji="1" lang="zh-CN" altLang="en-US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3123" name="Text Box 3"/>
          <p:cNvSpPr txBox="1">
            <a:spLocks noChangeArrowheads="1"/>
          </p:cNvSpPr>
          <p:nvPr/>
        </p:nvSpPr>
        <p:spPr bwMode="auto">
          <a:xfrm>
            <a:off x="323528" y="956599"/>
            <a:ext cx="482453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二端网络（一端口网络）</a:t>
            </a:r>
          </a:p>
        </p:txBody>
      </p:sp>
      <p:sp>
        <p:nvSpPr>
          <p:cNvPr id="133130" name="AutoShape 10" descr="羊皮纸"/>
          <p:cNvSpPr>
            <a:spLocks noChangeArrowheads="1"/>
          </p:cNvSpPr>
          <p:nvPr/>
        </p:nvSpPr>
        <p:spPr bwMode="auto">
          <a:xfrm>
            <a:off x="7236296" y="3860800"/>
            <a:ext cx="719137" cy="2016472"/>
          </a:xfrm>
          <a:prstGeom prst="wedgeRoundRectCallout">
            <a:avLst>
              <a:gd name="adj1" fmla="val -272519"/>
              <a:gd name="adj2" fmla="val -13773"/>
              <a:gd name="adj3" fmla="val 16667"/>
            </a:avLst>
          </a:prstGeom>
          <a:noFill/>
          <a:ln>
            <a:solidFill>
              <a:srgbClr val="FF0000"/>
            </a:solidFill>
          </a:ln>
          <a:effectLst/>
        </p:spPr>
        <p:txBody>
          <a:bodyPr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一端口网络</a:t>
            </a:r>
          </a:p>
        </p:txBody>
      </p:sp>
      <p:sp>
        <p:nvSpPr>
          <p:cNvPr id="133131" name="Line 11"/>
          <p:cNvSpPr>
            <a:spLocks noChangeShapeType="1"/>
          </p:cNvSpPr>
          <p:nvPr/>
        </p:nvSpPr>
        <p:spPr bwMode="auto">
          <a:xfrm>
            <a:off x="4716289" y="3860800"/>
            <a:ext cx="431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33132" name="Group 12"/>
          <p:cNvGrpSpPr>
            <a:grpSpLocks/>
          </p:cNvGrpSpPr>
          <p:nvPr/>
        </p:nvGrpSpPr>
        <p:grpSpPr bwMode="auto">
          <a:xfrm>
            <a:off x="3347864" y="3860800"/>
            <a:ext cx="2376488" cy="1584325"/>
            <a:chOff x="612" y="2115"/>
            <a:chExt cx="1452" cy="771"/>
          </a:xfrm>
        </p:grpSpPr>
        <p:grpSp>
          <p:nvGrpSpPr>
            <p:cNvPr id="133133" name="Group 13"/>
            <p:cNvGrpSpPr>
              <a:grpSpLocks/>
            </p:cNvGrpSpPr>
            <p:nvPr/>
          </p:nvGrpSpPr>
          <p:grpSpPr bwMode="auto">
            <a:xfrm>
              <a:off x="612" y="2115"/>
              <a:ext cx="1270" cy="771"/>
              <a:chOff x="612" y="1979"/>
              <a:chExt cx="1270" cy="771"/>
            </a:xfrm>
          </p:grpSpPr>
          <p:sp>
            <p:nvSpPr>
              <p:cNvPr id="133134" name="Rectangle 14"/>
              <p:cNvSpPr>
                <a:spLocks noChangeArrowheads="1"/>
              </p:cNvSpPr>
              <p:nvPr/>
            </p:nvSpPr>
            <p:spPr bwMode="auto">
              <a:xfrm>
                <a:off x="612" y="1979"/>
                <a:ext cx="635" cy="771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3135" name="Line 15"/>
              <p:cNvSpPr>
                <a:spLocks noChangeShapeType="1"/>
              </p:cNvSpPr>
              <p:nvPr/>
            </p:nvSpPr>
            <p:spPr bwMode="auto">
              <a:xfrm>
                <a:off x="1247" y="2115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136" name="Line 16"/>
              <p:cNvSpPr>
                <a:spLocks noChangeShapeType="1"/>
              </p:cNvSpPr>
              <p:nvPr/>
            </p:nvSpPr>
            <p:spPr bwMode="auto">
              <a:xfrm>
                <a:off x="1247" y="2614"/>
                <a:ext cx="63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3137" name="Line 17"/>
            <p:cNvSpPr>
              <a:spLocks noChangeShapeType="1"/>
            </p:cNvSpPr>
            <p:nvPr/>
          </p:nvSpPr>
          <p:spPr bwMode="auto">
            <a:xfrm flipH="1">
              <a:off x="1519" y="2341"/>
              <a:ext cx="40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8" name="Line 18"/>
            <p:cNvSpPr>
              <a:spLocks noChangeShapeType="1"/>
            </p:cNvSpPr>
            <p:nvPr/>
          </p:nvSpPr>
          <p:spPr bwMode="auto">
            <a:xfrm>
              <a:off x="1474" y="2659"/>
              <a:ext cx="3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39" name="Text Box 19"/>
            <p:cNvSpPr txBox="1">
              <a:spLocks noChangeArrowheads="1"/>
            </p:cNvSpPr>
            <p:nvPr/>
          </p:nvSpPr>
          <p:spPr bwMode="auto">
            <a:xfrm>
              <a:off x="1837" y="2551"/>
              <a:ext cx="227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 err="1">
                  <a:solidFill>
                    <a:srgbClr val="FF0000"/>
                  </a:solidFill>
                </a:rPr>
                <a:t>i</a:t>
              </a:r>
              <a:endParaRPr lang="en-US" altLang="zh-CN" i="1" dirty="0">
                <a:solidFill>
                  <a:srgbClr val="FF0000"/>
                </a:solidFill>
              </a:endParaRPr>
            </a:p>
          </p:txBody>
        </p:sp>
        <p:sp>
          <p:nvSpPr>
            <p:cNvPr id="133140" name="Text Box 20"/>
            <p:cNvSpPr txBox="1">
              <a:spLocks noChangeArrowheads="1"/>
            </p:cNvSpPr>
            <p:nvPr/>
          </p:nvSpPr>
          <p:spPr bwMode="auto">
            <a:xfrm>
              <a:off x="1359" y="2221"/>
              <a:ext cx="227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i</a:t>
              </a:r>
              <a:endParaRPr lang="en-US" altLang="zh-CN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1" name="Rectangle 21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2.1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等效变换的概念 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0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75"/>
                                        <p:tgtEl>
                                          <p:spTgt spid="133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4725"/>
                            </p:stCondLst>
                            <p:childTnLst>
                              <p:par>
                                <p:cTn id="1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2000"/>
                                        <p:tgtEl>
                                          <p:spTgt spid="13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6725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13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22" grpId="0" build="p" autoUpdateAnimBg="0"/>
      <p:bldP spid="133123" grpId="0"/>
      <p:bldP spid="1331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日期占位符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D96E004-4619-4231-BD68-EC7C4D7FB07B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1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2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3CCADE-D1C8-4552-80AC-606D35BFB4E5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17413" name="Rectangle 2"/>
          <p:cNvSpPr>
            <a:spLocks noChangeArrowheads="1"/>
          </p:cNvSpPr>
          <p:nvPr/>
        </p:nvSpPr>
        <p:spPr bwMode="auto">
          <a:xfrm>
            <a:off x="381000" y="560388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星－三角变换 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Wye-Delta Transformation</a:t>
            </a:r>
          </a:p>
        </p:txBody>
      </p:sp>
      <p:graphicFrame>
        <p:nvGraphicFramePr>
          <p:cNvPr id="17414" name="Object 3"/>
          <p:cNvGraphicFramePr>
            <a:graphicFrameLocks noChangeAspect="1"/>
          </p:cNvGraphicFramePr>
          <p:nvPr/>
        </p:nvGraphicFramePr>
        <p:xfrm>
          <a:off x="304800" y="4141788"/>
          <a:ext cx="3021013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5" name="Flash Movie" r:id="rId3" imgW="2391480" imgH="1961640" progId="Flash.Movie">
                  <p:embed/>
                </p:oleObj>
              </mc:Choice>
              <mc:Fallback>
                <p:oleObj name="Flash Movie" r:id="rId3" imgW="2391480" imgH="196164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41788"/>
                        <a:ext cx="3021013" cy="247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5" name="Object 4"/>
          <p:cNvGraphicFramePr>
            <a:graphicFrameLocks noChangeAspect="1"/>
          </p:cNvGraphicFramePr>
          <p:nvPr/>
        </p:nvGraphicFramePr>
        <p:xfrm>
          <a:off x="5984875" y="4224338"/>
          <a:ext cx="2778125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6" name="Flash 文档" r:id="rId5" imgW="1997640" imgH="1707480" progId="Flash.Movie">
                  <p:embed/>
                </p:oleObj>
              </mc:Choice>
              <mc:Fallback>
                <p:oleObj name="Flash 文档" r:id="rId5" imgW="1997640" imgH="1707480" progId="Flash.Movi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4224338"/>
                        <a:ext cx="2778125" cy="237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416" name="Group 5"/>
          <p:cNvGrpSpPr>
            <a:grpSpLocks/>
          </p:cNvGrpSpPr>
          <p:nvPr/>
        </p:nvGrpSpPr>
        <p:grpSpPr bwMode="auto">
          <a:xfrm>
            <a:off x="2743200" y="5916613"/>
            <a:ext cx="4114800" cy="609600"/>
            <a:chOff x="1728" y="3792"/>
            <a:chExt cx="2592" cy="384"/>
          </a:xfrm>
        </p:grpSpPr>
        <p:sp>
          <p:nvSpPr>
            <p:cNvPr id="17429" name="AutoShape 6"/>
            <p:cNvSpPr>
              <a:spLocks noChangeArrowheads="1"/>
            </p:cNvSpPr>
            <p:nvPr/>
          </p:nvSpPr>
          <p:spPr bwMode="auto">
            <a:xfrm>
              <a:off x="2328" y="3792"/>
              <a:ext cx="1104" cy="96"/>
            </a:xfrm>
            <a:prstGeom prst="leftRightArrow">
              <a:avLst>
                <a:gd name="adj1" fmla="val 50000"/>
                <a:gd name="adj2" fmla="val 23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7430" name="Rectangle 7"/>
            <p:cNvSpPr>
              <a:spLocks noChangeArrowheads="1"/>
            </p:cNvSpPr>
            <p:nvPr/>
          </p:nvSpPr>
          <p:spPr bwMode="auto">
            <a:xfrm>
              <a:off x="1728" y="3888"/>
              <a:ext cx="25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hlink"/>
                  </a:solidFill>
                  <a:ea typeface="隶书" panose="02010509060101010101" pitchFamily="49" charset="-122"/>
                </a:rPr>
                <a:t>           u-i</a:t>
              </a:r>
              <a:r>
                <a:rPr lang="en-US" altLang="zh-CN">
                  <a:solidFill>
                    <a:schemeClr val="hlink"/>
                  </a:solidFill>
                  <a:ea typeface="隶书" panose="02010509060101010101" pitchFamily="49" charset="-122"/>
                </a:rPr>
                <a:t> </a:t>
              </a:r>
              <a:r>
                <a:rPr lang="zh-CN" altLang="en-US">
                  <a:solidFill>
                    <a:schemeClr val="hlink"/>
                  </a:solidFill>
                  <a:ea typeface="隶书" panose="02010509060101010101" pitchFamily="49" charset="-122"/>
                </a:rPr>
                <a:t>关系相同</a:t>
              </a:r>
            </a:p>
          </p:txBody>
        </p:sp>
      </p:grpSp>
      <p:graphicFrame>
        <p:nvGraphicFramePr>
          <p:cNvPr id="17417" name="Object 9"/>
          <p:cNvGraphicFramePr>
            <a:graphicFrameLocks noChangeAspect="1"/>
          </p:cNvGraphicFramePr>
          <p:nvPr/>
        </p:nvGraphicFramePr>
        <p:xfrm>
          <a:off x="3033713" y="5300663"/>
          <a:ext cx="3149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7" name="Equation" r:id="rId7" imgW="812447" imgH="177723" progId="Equation.DSMT4">
                  <p:embed/>
                </p:oleObj>
              </mc:Choice>
              <mc:Fallback>
                <p:oleObj name="Equation" r:id="rId7" imgW="812447" imgH="177723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3713" y="5300663"/>
                        <a:ext cx="3149600" cy="685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2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898" name="Object 10"/>
          <p:cNvGraphicFramePr>
            <a:graphicFrameLocks noChangeAspect="1"/>
          </p:cNvGraphicFramePr>
          <p:nvPr/>
        </p:nvGraphicFramePr>
        <p:xfrm>
          <a:off x="809625" y="2868613"/>
          <a:ext cx="6931025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8" name="Equation" r:id="rId9" imgW="2997200" imgH="431800" progId="Equation.DSMT4">
                  <p:embed/>
                </p:oleObj>
              </mc:Choice>
              <mc:Fallback>
                <p:oleObj name="Equation" r:id="rId9" imgW="2997200" imgH="431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2868613"/>
                        <a:ext cx="6931025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3902" name="Rectangle 14"/>
          <p:cNvSpPr>
            <a:spLocks noChangeArrowheads="1"/>
          </p:cNvSpPr>
          <p:nvPr/>
        </p:nvSpPr>
        <p:spPr bwMode="auto">
          <a:xfrm>
            <a:off x="250825" y="1052513"/>
            <a:ext cx="2792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隶书" panose="02010509060101010101" pitchFamily="49" charset="-122"/>
              </a:rPr>
              <a:t>KVL</a:t>
            </a: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、</a:t>
            </a:r>
            <a:r>
              <a:rPr lang="en-US" altLang="zh-CN">
                <a:solidFill>
                  <a:schemeClr val="accent2"/>
                </a:solidFill>
                <a:ea typeface="隶书" panose="02010509060101010101" pitchFamily="49" charset="-122"/>
              </a:rPr>
              <a:t>KCL</a:t>
            </a: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确定</a:t>
            </a:r>
            <a:r>
              <a:rPr lang="en-US" altLang="zh-CN" i="1">
                <a:solidFill>
                  <a:schemeClr val="accent2"/>
                </a:solidFill>
                <a:ea typeface="隶书" panose="02010509060101010101" pitchFamily="49" charset="-122"/>
              </a:rPr>
              <a:t>u</a:t>
            </a: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：</a:t>
            </a:r>
          </a:p>
        </p:txBody>
      </p:sp>
      <p:graphicFrame>
        <p:nvGraphicFramePr>
          <p:cNvPr id="293903" name="Object 15"/>
          <p:cNvGraphicFramePr>
            <a:graphicFrameLocks noChangeAspect="1"/>
          </p:cNvGraphicFramePr>
          <p:nvPr/>
        </p:nvGraphicFramePr>
        <p:xfrm>
          <a:off x="2987675" y="1052513"/>
          <a:ext cx="4756150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69" name="Equation" r:id="rId11" imgW="2057400" imgH="228600" progId="Equation.DSMT4">
                  <p:embed/>
                </p:oleObj>
              </mc:Choice>
              <mc:Fallback>
                <p:oleObj name="Equation" r:id="rId11" imgW="205740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052513"/>
                        <a:ext cx="4756150" cy="525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05" name="Object 17"/>
          <p:cNvGraphicFramePr>
            <a:graphicFrameLocks noChangeAspect="1"/>
          </p:cNvGraphicFramePr>
          <p:nvPr/>
        </p:nvGraphicFramePr>
        <p:xfrm>
          <a:off x="3635375" y="3933825"/>
          <a:ext cx="2808288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0" name="Equation" r:id="rId13" imgW="1155700" imgH="431800" progId="Equation.DSMT4">
                  <p:embed/>
                </p:oleObj>
              </mc:Choice>
              <mc:Fallback>
                <p:oleObj name="Equation" r:id="rId13" imgW="1155700" imgH="431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933825"/>
                        <a:ext cx="2808288" cy="104933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3911" name="Group 23"/>
          <p:cNvGrpSpPr>
            <a:grpSpLocks/>
          </p:cNvGrpSpPr>
          <p:nvPr/>
        </p:nvGrpSpPr>
        <p:grpSpPr bwMode="auto">
          <a:xfrm>
            <a:off x="1390650" y="4567238"/>
            <a:ext cx="373063" cy="1022350"/>
            <a:chOff x="876" y="2877"/>
            <a:chExt cx="235" cy="644"/>
          </a:xfrm>
        </p:grpSpPr>
        <p:graphicFrame>
          <p:nvGraphicFramePr>
            <p:cNvPr id="17426" name="Object 13"/>
            <p:cNvGraphicFramePr>
              <a:graphicFrameLocks noChangeAspect="1"/>
            </p:cNvGraphicFramePr>
            <p:nvPr/>
          </p:nvGraphicFramePr>
          <p:xfrm>
            <a:off x="886" y="3104"/>
            <a:ext cx="21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1" name="Equation" r:id="rId15" imgW="126835" imgH="139518" progId="Equation.DSMT4">
                    <p:embed/>
                  </p:oleObj>
                </mc:Choice>
                <mc:Fallback>
                  <p:oleObj name="Equation" r:id="rId15" imgW="126835" imgH="139518" progId="Equation.DSMT4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6" y="3104"/>
                          <a:ext cx="21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7" name="Object 18"/>
            <p:cNvGraphicFramePr>
              <a:graphicFrameLocks noChangeAspect="1"/>
            </p:cNvGraphicFramePr>
            <p:nvPr/>
          </p:nvGraphicFramePr>
          <p:xfrm>
            <a:off x="876" y="2877"/>
            <a:ext cx="235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2" name="Equation" r:id="rId17" imgW="139700" imgH="139700" progId="Equation.DSMT4">
                    <p:embed/>
                  </p:oleObj>
                </mc:Choice>
                <mc:Fallback>
                  <p:oleObj name="Equation" r:id="rId17" imgW="139700" imgH="1397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6" y="2877"/>
                          <a:ext cx="235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8" name="Object 22"/>
            <p:cNvGraphicFramePr>
              <a:graphicFrameLocks noChangeAspect="1"/>
            </p:cNvGraphicFramePr>
            <p:nvPr/>
          </p:nvGraphicFramePr>
          <p:xfrm>
            <a:off x="887" y="3349"/>
            <a:ext cx="213" cy="1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473" name="Equation" r:id="rId19" imgW="126780" imgH="101424" progId="Equation.DSMT4">
                    <p:embed/>
                  </p:oleObj>
                </mc:Choice>
                <mc:Fallback>
                  <p:oleObj name="Equation" r:id="rId19" imgW="126780" imgH="101424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87" y="3349"/>
                          <a:ext cx="213" cy="1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93912" name="Object 24"/>
          <p:cNvGraphicFramePr>
            <a:graphicFrameLocks noChangeAspect="1"/>
          </p:cNvGraphicFramePr>
          <p:nvPr/>
        </p:nvGraphicFramePr>
        <p:xfrm>
          <a:off x="3059113" y="1773238"/>
          <a:ext cx="249555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4" name="Equation" r:id="rId21" imgW="1079032" imgH="431613" progId="Equation.DSMT4">
                  <p:embed/>
                </p:oleObj>
              </mc:Choice>
              <mc:Fallback>
                <p:oleObj name="Equation" r:id="rId21" imgW="1079032" imgH="431613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773238"/>
                        <a:ext cx="2495550" cy="992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3913" name="Object 25"/>
          <p:cNvGraphicFramePr>
            <a:graphicFrameLocks noGrp="1" noChangeAspect="1"/>
          </p:cNvGraphicFramePr>
          <p:nvPr>
            <p:ph/>
          </p:nvPr>
        </p:nvGraphicFramePr>
        <p:xfrm>
          <a:off x="2436813" y="4221163"/>
          <a:ext cx="1187450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75" name="Equation" r:id="rId23" imgW="469696" imgH="177723" progId="Equation.DSMT4">
                  <p:embed/>
                </p:oleObj>
              </mc:Choice>
              <mc:Fallback>
                <p:oleObj name="Equation" r:id="rId23" imgW="469696" imgH="177723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4221163"/>
                        <a:ext cx="1187450" cy="449262"/>
                      </a:xfrm>
                      <a:prstGeom prst="rect">
                        <a:avLst/>
                      </a:prstGeom>
                      <a:noFill/>
                      <a:ln w="9525" cap="flat" cmpd="sng">
                        <a:solidFill>
                          <a:srgbClr val="0000FF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25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293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293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29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93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000"/>
                                        <p:tgtEl>
                                          <p:spTgt spid="29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9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90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328AB17-5591-4E46-BAD3-3DF4CDFE7972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4EAB69E-EDAE-4455-880B-705C0F08BA8C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18437" name="Rectangle 2"/>
          <p:cNvSpPr>
            <a:spLocks noChangeArrowheads="1"/>
          </p:cNvSpPr>
          <p:nvPr/>
        </p:nvSpPr>
        <p:spPr bwMode="auto">
          <a:xfrm>
            <a:off x="381000" y="560388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星－三角变换 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Wye-Delta Transformation</a:t>
            </a:r>
          </a:p>
        </p:txBody>
      </p:sp>
      <p:graphicFrame>
        <p:nvGraphicFramePr>
          <p:cNvPr id="18438" name="Object 3"/>
          <p:cNvGraphicFramePr>
            <a:graphicFrameLocks noChangeAspect="1"/>
          </p:cNvGraphicFramePr>
          <p:nvPr/>
        </p:nvGraphicFramePr>
        <p:xfrm>
          <a:off x="304800" y="4141788"/>
          <a:ext cx="3021013" cy="2478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1" name="Flash Movie" r:id="rId3" imgW="2391480" imgH="1961640" progId="Flash.Movie">
                  <p:embed/>
                </p:oleObj>
              </mc:Choice>
              <mc:Fallback>
                <p:oleObj name="Flash Movie" r:id="rId3" imgW="2391480" imgH="1961640" progId="Flash.Movi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41788"/>
                        <a:ext cx="3021013" cy="2478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4"/>
          <p:cNvGraphicFramePr>
            <a:graphicFrameLocks noChangeAspect="1"/>
          </p:cNvGraphicFramePr>
          <p:nvPr/>
        </p:nvGraphicFramePr>
        <p:xfrm>
          <a:off x="5984875" y="4224338"/>
          <a:ext cx="2778125" cy="2373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2" name="Flash 文档" r:id="rId5" imgW="1997640" imgH="1707480" progId="Flash.Movie">
                  <p:embed/>
                </p:oleObj>
              </mc:Choice>
              <mc:Fallback>
                <p:oleObj name="Flash 文档" r:id="rId5" imgW="1997640" imgH="1707480" progId="Flash.Movi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75" y="4224338"/>
                        <a:ext cx="2778125" cy="2373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440" name="Group 5"/>
          <p:cNvGrpSpPr>
            <a:grpSpLocks/>
          </p:cNvGrpSpPr>
          <p:nvPr/>
        </p:nvGrpSpPr>
        <p:grpSpPr bwMode="auto">
          <a:xfrm>
            <a:off x="2743200" y="5916613"/>
            <a:ext cx="4114800" cy="609600"/>
            <a:chOff x="1728" y="3792"/>
            <a:chExt cx="2592" cy="384"/>
          </a:xfrm>
        </p:grpSpPr>
        <p:sp>
          <p:nvSpPr>
            <p:cNvPr id="18455" name="AutoShape 6"/>
            <p:cNvSpPr>
              <a:spLocks noChangeArrowheads="1"/>
            </p:cNvSpPr>
            <p:nvPr/>
          </p:nvSpPr>
          <p:spPr bwMode="auto">
            <a:xfrm>
              <a:off x="2328" y="3792"/>
              <a:ext cx="1104" cy="96"/>
            </a:xfrm>
            <a:prstGeom prst="leftRightArrow">
              <a:avLst>
                <a:gd name="adj1" fmla="val 50000"/>
                <a:gd name="adj2" fmla="val 230000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456" name="Rectangle 7"/>
            <p:cNvSpPr>
              <a:spLocks noChangeArrowheads="1"/>
            </p:cNvSpPr>
            <p:nvPr/>
          </p:nvSpPr>
          <p:spPr bwMode="auto">
            <a:xfrm>
              <a:off x="1728" y="3888"/>
              <a:ext cx="25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i="1">
                  <a:solidFill>
                    <a:schemeClr val="hlink"/>
                  </a:solidFill>
                  <a:ea typeface="隶书" panose="02010509060101010101" pitchFamily="49" charset="-122"/>
                </a:rPr>
                <a:t>           u-i</a:t>
              </a:r>
              <a:r>
                <a:rPr lang="en-US" altLang="zh-CN">
                  <a:solidFill>
                    <a:schemeClr val="hlink"/>
                  </a:solidFill>
                  <a:ea typeface="隶书" panose="02010509060101010101" pitchFamily="49" charset="-122"/>
                </a:rPr>
                <a:t> </a:t>
              </a:r>
              <a:r>
                <a:rPr lang="zh-CN" altLang="en-US">
                  <a:solidFill>
                    <a:schemeClr val="hlink"/>
                  </a:solidFill>
                  <a:ea typeface="隶书" panose="02010509060101010101" pitchFamily="49" charset="-122"/>
                </a:rPr>
                <a:t>关系相同</a:t>
              </a:r>
            </a:p>
          </p:txBody>
        </p:sp>
      </p:grpSp>
      <p:grpSp>
        <p:nvGrpSpPr>
          <p:cNvPr id="294956" name="Group 44"/>
          <p:cNvGrpSpPr>
            <a:grpSpLocks/>
          </p:cNvGrpSpPr>
          <p:nvPr/>
        </p:nvGrpSpPr>
        <p:grpSpPr bwMode="auto">
          <a:xfrm>
            <a:off x="3348038" y="1304925"/>
            <a:ext cx="2416175" cy="1362075"/>
            <a:chOff x="2109" y="822"/>
            <a:chExt cx="1522" cy="858"/>
          </a:xfrm>
        </p:grpSpPr>
        <p:graphicFrame>
          <p:nvGraphicFramePr>
            <p:cNvPr id="18453" name="Object 23"/>
            <p:cNvGraphicFramePr>
              <a:graphicFrameLocks noChangeAspect="1"/>
            </p:cNvGraphicFramePr>
            <p:nvPr/>
          </p:nvGraphicFramePr>
          <p:xfrm>
            <a:off x="2109" y="1111"/>
            <a:ext cx="1522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3" name="Equation" r:id="rId7" imgW="1155700" imgH="431800" progId="Equation.DSMT4">
                    <p:embed/>
                  </p:oleObj>
                </mc:Choice>
                <mc:Fallback>
                  <p:oleObj name="Equation" r:id="rId7" imgW="1155700" imgH="431800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09" y="1111"/>
                          <a:ext cx="1522" cy="56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>
                                  <a:alpha val="50195"/>
                                </a:schemeClr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4" name="Object 27"/>
            <p:cNvGraphicFramePr>
              <a:graphicFrameLocks noChangeAspect="1"/>
            </p:cNvGraphicFramePr>
            <p:nvPr/>
          </p:nvGraphicFramePr>
          <p:xfrm>
            <a:off x="2517" y="822"/>
            <a:ext cx="737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4" name="Equation" r:id="rId9" imgW="469696" imgH="177723" progId="Equation.DSMT4">
                    <p:embed/>
                  </p:oleObj>
                </mc:Choice>
                <mc:Fallback>
                  <p:oleObj name="Equation" r:id="rId9" imgW="469696" imgH="177723" progId="Equation.DSMT4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7" y="822"/>
                          <a:ext cx="737" cy="27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00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4954" name="Group 42"/>
          <p:cNvGrpSpPr>
            <a:grpSpLocks/>
          </p:cNvGrpSpPr>
          <p:nvPr/>
        </p:nvGrpSpPr>
        <p:grpSpPr bwMode="auto">
          <a:xfrm>
            <a:off x="249238" y="1311275"/>
            <a:ext cx="2522537" cy="1365250"/>
            <a:chOff x="157" y="826"/>
            <a:chExt cx="1589" cy="860"/>
          </a:xfrm>
        </p:grpSpPr>
        <p:graphicFrame>
          <p:nvGraphicFramePr>
            <p:cNvPr id="18451" name="Object 21"/>
            <p:cNvGraphicFramePr>
              <a:graphicFrameLocks noChangeAspect="1"/>
            </p:cNvGraphicFramePr>
            <p:nvPr/>
          </p:nvGraphicFramePr>
          <p:xfrm>
            <a:off x="157" y="1117"/>
            <a:ext cx="1589" cy="5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5" name="Equation" r:id="rId11" imgW="1206500" imgH="431800" progId="Equation.DSMT4">
                    <p:embed/>
                  </p:oleObj>
                </mc:Choice>
                <mc:Fallback>
                  <p:oleObj name="Equation" r:id="rId11" imgW="1206500" imgH="4318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" y="1117"/>
                          <a:ext cx="1589" cy="569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rgbClr val="0000FF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CC00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52" name="Object 28"/>
            <p:cNvGraphicFramePr>
              <a:graphicFrameLocks noChangeAspect="1"/>
            </p:cNvGraphicFramePr>
            <p:nvPr/>
          </p:nvGraphicFramePr>
          <p:xfrm>
            <a:off x="690" y="826"/>
            <a:ext cx="693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76" name="Equation" r:id="rId13" imgW="469696" imgH="177723" progId="Equation.DSMT4">
                    <p:embed/>
                  </p:oleObj>
                </mc:Choice>
                <mc:Fallback>
                  <p:oleObj name="Equation" r:id="rId13" imgW="469696" imgH="177723" progId="Equation.DSMT4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0" y="826"/>
                          <a:ext cx="693" cy="284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accent2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4944" name="Rectangle 32"/>
          <p:cNvSpPr>
            <a:spLocks noChangeArrowheads="1"/>
          </p:cNvSpPr>
          <p:nvPr/>
        </p:nvSpPr>
        <p:spPr bwMode="auto">
          <a:xfrm>
            <a:off x="336739" y="3394429"/>
            <a:ext cx="1368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chemeClr val="accent2"/>
                </a:solidFill>
                <a:ea typeface="隶书" panose="02010509060101010101" pitchFamily="49" charset="-122"/>
              </a:rPr>
              <a:t>规律：</a:t>
            </a:r>
          </a:p>
        </p:txBody>
      </p:sp>
      <p:grpSp>
        <p:nvGrpSpPr>
          <p:cNvPr id="294953" name="Group 41"/>
          <p:cNvGrpSpPr>
            <a:grpSpLocks/>
          </p:cNvGrpSpPr>
          <p:nvPr/>
        </p:nvGrpSpPr>
        <p:grpSpPr bwMode="auto">
          <a:xfrm>
            <a:off x="1487677" y="3251554"/>
            <a:ext cx="6985000" cy="889000"/>
            <a:chOff x="793" y="2115"/>
            <a:chExt cx="4400" cy="560"/>
          </a:xfrm>
        </p:grpSpPr>
        <p:sp>
          <p:nvSpPr>
            <p:cNvPr id="18447" name="Rectangle 34"/>
            <p:cNvSpPr>
              <a:spLocks noChangeArrowheads="1"/>
            </p:cNvSpPr>
            <p:nvPr/>
          </p:nvSpPr>
          <p:spPr bwMode="auto">
            <a:xfrm>
              <a:off x="3061" y="2115"/>
              <a:ext cx="18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solidFill>
                    <a:srgbClr val="CC3300"/>
                  </a:solidFill>
                  <a:ea typeface="宋体" panose="02010600030101010101" pitchFamily="2" charset="-122"/>
                </a:rPr>
                <a:t>夹臂电阻（导）之积</a:t>
              </a:r>
            </a:p>
          </p:txBody>
        </p:sp>
        <p:sp>
          <p:nvSpPr>
            <p:cNvPr id="18448" name="Line 36"/>
            <p:cNvSpPr>
              <a:spLocks noChangeShapeType="1"/>
            </p:cNvSpPr>
            <p:nvPr/>
          </p:nvSpPr>
          <p:spPr bwMode="auto">
            <a:xfrm>
              <a:off x="2834" y="2418"/>
              <a:ext cx="2268" cy="0"/>
            </a:xfrm>
            <a:prstGeom prst="line">
              <a:avLst/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49" name="Rectangle 37"/>
            <p:cNvSpPr>
              <a:spLocks noChangeArrowheads="1"/>
            </p:cNvSpPr>
            <p:nvPr/>
          </p:nvSpPr>
          <p:spPr bwMode="auto">
            <a:xfrm>
              <a:off x="2879" y="2387"/>
              <a:ext cx="231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solidFill>
                    <a:srgbClr val="CC3300"/>
                  </a:solidFill>
                  <a:ea typeface="宋体" panose="02010600030101010101" pitchFamily="2" charset="-122"/>
                </a:rPr>
                <a:t>三个臂的电阻（导）之和</a:t>
              </a:r>
            </a:p>
          </p:txBody>
        </p:sp>
        <p:sp>
          <p:nvSpPr>
            <p:cNvPr id="18450" name="Rectangle 38"/>
            <p:cNvSpPr>
              <a:spLocks noChangeArrowheads="1"/>
            </p:cNvSpPr>
            <p:nvPr/>
          </p:nvSpPr>
          <p:spPr bwMode="auto">
            <a:xfrm>
              <a:off x="793" y="2251"/>
              <a:ext cx="20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dirty="0">
                  <a:solidFill>
                    <a:srgbClr val="CC3300"/>
                  </a:solidFill>
                  <a:ea typeface="宋体" panose="02010600030101010101" pitchFamily="2" charset="-122"/>
                </a:rPr>
                <a:t>一个臂的电阻（导）</a:t>
              </a:r>
              <a:r>
                <a:rPr lang="en-US" altLang="zh-CN" b="1" dirty="0">
                  <a:solidFill>
                    <a:schemeClr val="hlink"/>
                  </a:solidFill>
                  <a:ea typeface="宋体" panose="02010600030101010101" pitchFamily="2" charset="-122"/>
                </a:rPr>
                <a:t>=</a:t>
              </a:r>
            </a:p>
          </p:txBody>
        </p:sp>
      </p:grpSp>
      <p:graphicFrame>
        <p:nvGraphicFramePr>
          <p:cNvPr id="294951" name="Object 39"/>
          <p:cNvGraphicFramePr>
            <a:graphicFrameLocks noChangeAspect="1"/>
          </p:cNvGraphicFramePr>
          <p:nvPr/>
        </p:nvGraphicFramePr>
        <p:xfrm>
          <a:off x="5775325" y="1755775"/>
          <a:ext cx="321468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7" name="Equation" r:id="rId15" imgW="1536700" imgH="431800" progId="Equation.DSMT4">
                  <p:embed/>
                </p:oleObj>
              </mc:Choice>
              <mc:Fallback>
                <p:oleObj name="Equation" r:id="rId15" imgW="1536700" imgH="431800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5325" y="1755775"/>
                        <a:ext cx="3214688" cy="903288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FF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6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36C8D1-6E47-4D9A-A8CB-4014CC1F9651}"/>
              </a:ext>
            </a:extLst>
          </p:cNvPr>
          <p:cNvSpPr txBox="1"/>
          <p:nvPr/>
        </p:nvSpPr>
        <p:spPr>
          <a:xfrm>
            <a:off x="2403933" y="4140554"/>
            <a:ext cx="43043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u="sng" dirty="0">
                <a:solidFill>
                  <a:srgbClr val="FF0000"/>
                </a:solidFill>
              </a:rPr>
              <a:t>需要记忆</a:t>
            </a:r>
            <a:endParaRPr lang="en-US" altLang="zh-CN" sz="3200" b="1" u="sng" dirty="0">
              <a:solidFill>
                <a:srgbClr val="FF0000"/>
              </a:solidFill>
            </a:endParaRPr>
          </a:p>
          <a:p>
            <a:r>
              <a:rPr lang="zh-CN" altLang="en-US" sz="3200" b="1" u="sng" dirty="0">
                <a:solidFill>
                  <a:srgbClr val="FF0000"/>
                </a:solidFill>
              </a:rPr>
              <a:t>（推导细节不作要求）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9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94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9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9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9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44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22" name="Text Box 10"/>
          <p:cNvSpPr txBox="1">
            <a:spLocks noChangeArrowheads="1"/>
          </p:cNvSpPr>
          <p:nvPr/>
        </p:nvSpPr>
        <p:spPr bwMode="auto">
          <a:xfrm>
            <a:off x="179512" y="980728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特例  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若三个电阻相等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(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对称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)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，则有</a:t>
            </a:r>
          </a:p>
        </p:txBody>
      </p:sp>
      <p:sp>
        <p:nvSpPr>
          <p:cNvPr id="474123" name="Text Box 11"/>
          <p:cNvSpPr txBox="1">
            <a:spLocks noChangeArrowheads="1"/>
          </p:cNvSpPr>
          <p:nvPr/>
        </p:nvSpPr>
        <p:spPr bwMode="auto">
          <a:xfrm>
            <a:off x="3075112" y="1533178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 i="1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="1" i="1" baseline="-2500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</a:t>
            </a:r>
            <a:r>
              <a:rPr kumimoji="1" lang="en-US" altLang="zh-CN" sz="2400" b="1">
                <a:solidFill>
                  <a:srgbClr val="FF0066"/>
                </a:solidFill>
                <a:latin typeface="Times New Roman" panose="02020603050405020304" pitchFamily="18" charset="0"/>
              </a:rPr>
              <a:t> = 3</a:t>
            </a:r>
            <a:r>
              <a:rPr kumimoji="1" lang="en-US" altLang="zh-CN" sz="2400" b="1" i="1">
                <a:solidFill>
                  <a:srgbClr val="FF0066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FF0066"/>
                </a:solidFill>
                <a:latin typeface="Times New Roman" panose="02020603050405020304" pitchFamily="18" charset="0"/>
              </a:rPr>
              <a:t>Y</a:t>
            </a:r>
          </a:p>
        </p:txBody>
      </p:sp>
      <p:sp>
        <p:nvSpPr>
          <p:cNvPr id="474124" name="Text Box 12"/>
          <p:cNvSpPr txBox="1">
            <a:spLocks noChangeArrowheads="1"/>
          </p:cNvSpPr>
          <p:nvPr/>
        </p:nvSpPr>
        <p:spPr bwMode="auto">
          <a:xfrm>
            <a:off x="3056062" y="2104678"/>
            <a:ext cx="2584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3333FF"/>
                </a:solidFill>
                <a:latin typeface="Times New Roman" panose="02020603050405020304" pitchFamily="18" charset="0"/>
              </a:rPr>
              <a:t>（外大内小 ）</a:t>
            </a:r>
          </a:p>
        </p:txBody>
      </p:sp>
      <p:grpSp>
        <p:nvGrpSpPr>
          <p:cNvPr id="474125" name="Group 13"/>
          <p:cNvGrpSpPr>
            <a:grpSpLocks/>
          </p:cNvGrpSpPr>
          <p:nvPr/>
        </p:nvGrpSpPr>
        <p:grpSpPr bwMode="auto">
          <a:xfrm>
            <a:off x="1436812" y="1514128"/>
            <a:ext cx="1295400" cy="1066800"/>
            <a:chOff x="2544" y="1824"/>
            <a:chExt cx="816" cy="672"/>
          </a:xfrm>
        </p:grpSpPr>
        <p:sp>
          <p:nvSpPr>
            <p:cNvPr id="474126" name="Line 14"/>
            <p:cNvSpPr>
              <a:spLocks noChangeShapeType="1"/>
            </p:cNvSpPr>
            <p:nvPr/>
          </p:nvSpPr>
          <p:spPr bwMode="auto">
            <a:xfrm flipH="1">
              <a:off x="2544" y="1824"/>
              <a:ext cx="432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27" name="Line 15"/>
            <p:cNvSpPr>
              <a:spLocks noChangeShapeType="1"/>
            </p:cNvSpPr>
            <p:nvPr/>
          </p:nvSpPr>
          <p:spPr bwMode="auto">
            <a:xfrm>
              <a:off x="2544" y="2496"/>
              <a:ext cx="8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28" name="Line 16"/>
            <p:cNvSpPr>
              <a:spLocks noChangeShapeType="1"/>
            </p:cNvSpPr>
            <p:nvPr/>
          </p:nvSpPr>
          <p:spPr bwMode="auto">
            <a:xfrm>
              <a:off x="2976" y="1824"/>
              <a:ext cx="384" cy="6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29" name="Line 17"/>
            <p:cNvSpPr>
              <a:spLocks noChangeShapeType="1"/>
            </p:cNvSpPr>
            <p:nvPr/>
          </p:nvSpPr>
          <p:spPr bwMode="auto">
            <a:xfrm>
              <a:off x="2976" y="18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30" name="Line 18"/>
            <p:cNvSpPr>
              <a:spLocks noChangeShapeType="1"/>
            </p:cNvSpPr>
            <p:nvPr/>
          </p:nvSpPr>
          <p:spPr bwMode="auto">
            <a:xfrm flipH="1">
              <a:off x="2544" y="2256"/>
              <a:ext cx="432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31" name="Line 19"/>
            <p:cNvSpPr>
              <a:spLocks noChangeShapeType="1"/>
            </p:cNvSpPr>
            <p:nvPr/>
          </p:nvSpPr>
          <p:spPr bwMode="auto">
            <a:xfrm>
              <a:off x="2976" y="2256"/>
              <a:ext cx="384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32" name="Text Box 20"/>
            <p:cNvSpPr txBox="1">
              <a:spLocks noChangeArrowheads="1"/>
            </p:cNvSpPr>
            <p:nvPr/>
          </p:nvSpPr>
          <p:spPr bwMode="auto">
            <a:xfrm>
              <a:off x="2928" y="2007"/>
              <a:ext cx="1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74133" name="Text Box 21"/>
            <p:cNvSpPr txBox="1">
              <a:spLocks noChangeArrowheads="1"/>
            </p:cNvSpPr>
            <p:nvPr/>
          </p:nvSpPr>
          <p:spPr bwMode="auto">
            <a:xfrm>
              <a:off x="3120" y="1920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474134" name="Text Box 22"/>
          <p:cNvSpPr txBox="1">
            <a:spLocks noChangeArrowheads="1"/>
          </p:cNvSpPr>
          <p:nvPr/>
        </p:nvSpPr>
        <p:spPr bwMode="auto">
          <a:xfrm>
            <a:off x="243012" y="3212976"/>
            <a:ext cx="99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注意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474135" name="Text Box 23"/>
          <p:cNvSpPr txBox="1">
            <a:spLocks noChangeArrowheads="1"/>
          </p:cNvSpPr>
          <p:nvPr/>
        </p:nvSpPr>
        <p:spPr bwMode="auto">
          <a:xfrm>
            <a:off x="693862" y="3698751"/>
            <a:ext cx="8248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>
                <a:latin typeface="宋体" panose="02010600030101010101" pitchFamily="2" charset="-122"/>
              </a:rPr>
              <a:t>等效是指对外部（端钮以外）电路而言，对内不成立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74136" name="Text Box 24"/>
          <p:cNvSpPr txBox="1">
            <a:spLocks noChangeArrowheads="1"/>
          </p:cNvSpPr>
          <p:nvPr/>
        </p:nvSpPr>
        <p:spPr bwMode="auto">
          <a:xfrm>
            <a:off x="693862" y="4270251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等效电路与外部电路无关。</a:t>
            </a:r>
          </a:p>
        </p:txBody>
      </p:sp>
      <p:grpSp>
        <p:nvGrpSpPr>
          <p:cNvPr id="474137" name="Group 25"/>
          <p:cNvGrpSpPr>
            <a:grpSpLocks/>
          </p:cNvGrpSpPr>
          <p:nvPr/>
        </p:nvGrpSpPr>
        <p:grpSpPr bwMode="auto">
          <a:xfrm>
            <a:off x="6161212" y="799753"/>
            <a:ext cx="2076450" cy="2095500"/>
            <a:chOff x="3971" y="1488"/>
            <a:chExt cx="1308" cy="1320"/>
          </a:xfrm>
        </p:grpSpPr>
        <p:sp>
          <p:nvSpPr>
            <p:cNvPr id="474138" name="Line 26"/>
            <p:cNvSpPr>
              <a:spLocks noChangeShapeType="1"/>
            </p:cNvSpPr>
            <p:nvPr/>
          </p:nvSpPr>
          <p:spPr bwMode="auto">
            <a:xfrm flipH="1">
              <a:off x="3971" y="1488"/>
              <a:ext cx="661" cy="10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39" name="Line 27"/>
            <p:cNvSpPr>
              <a:spLocks noChangeShapeType="1"/>
            </p:cNvSpPr>
            <p:nvPr/>
          </p:nvSpPr>
          <p:spPr bwMode="auto">
            <a:xfrm>
              <a:off x="3971" y="2535"/>
              <a:ext cx="124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40" name="Line 28"/>
            <p:cNvSpPr>
              <a:spLocks noChangeShapeType="1"/>
            </p:cNvSpPr>
            <p:nvPr/>
          </p:nvSpPr>
          <p:spPr bwMode="auto">
            <a:xfrm>
              <a:off x="4632" y="1488"/>
              <a:ext cx="587" cy="10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41" name="Line 29"/>
            <p:cNvSpPr>
              <a:spLocks noChangeShapeType="1"/>
            </p:cNvSpPr>
            <p:nvPr/>
          </p:nvSpPr>
          <p:spPr bwMode="auto">
            <a:xfrm>
              <a:off x="4632" y="1488"/>
              <a:ext cx="0" cy="6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42" name="Line 30"/>
            <p:cNvSpPr>
              <a:spLocks noChangeShapeType="1"/>
            </p:cNvSpPr>
            <p:nvPr/>
          </p:nvSpPr>
          <p:spPr bwMode="auto">
            <a:xfrm flipH="1">
              <a:off x="3971" y="2161"/>
              <a:ext cx="661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43" name="Line 31"/>
            <p:cNvSpPr>
              <a:spLocks noChangeShapeType="1"/>
            </p:cNvSpPr>
            <p:nvPr/>
          </p:nvSpPr>
          <p:spPr bwMode="auto">
            <a:xfrm>
              <a:off x="4632" y="2161"/>
              <a:ext cx="587" cy="37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4144" name="Text Box 32"/>
            <p:cNvSpPr txBox="1">
              <a:spLocks noChangeArrowheads="1"/>
            </p:cNvSpPr>
            <p:nvPr/>
          </p:nvSpPr>
          <p:spPr bwMode="auto">
            <a:xfrm>
              <a:off x="4923" y="1788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31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74145" name="Text Box 33"/>
            <p:cNvSpPr txBox="1">
              <a:spLocks noChangeArrowheads="1"/>
            </p:cNvSpPr>
            <p:nvPr/>
          </p:nvSpPr>
          <p:spPr bwMode="auto">
            <a:xfrm>
              <a:off x="4444" y="2520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23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74146" name="Text Box 34"/>
            <p:cNvSpPr txBox="1">
              <a:spLocks noChangeArrowheads="1"/>
            </p:cNvSpPr>
            <p:nvPr/>
          </p:nvSpPr>
          <p:spPr bwMode="auto">
            <a:xfrm>
              <a:off x="3971" y="1749"/>
              <a:ext cx="3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12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74147" name="Text Box 35"/>
            <p:cNvSpPr txBox="1">
              <a:spLocks noChangeArrowheads="1"/>
            </p:cNvSpPr>
            <p:nvPr/>
          </p:nvSpPr>
          <p:spPr bwMode="auto">
            <a:xfrm>
              <a:off x="4754" y="2037"/>
              <a:ext cx="3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3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74148" name="Text Box 36"/>
            <p:cNvSpPr txBox="1">
              <a:spLocks noChangeArrowheads="1"/>
            </p:cNvSpPr>
            <p:nvPr/>
          </p:nvSpPr>
          <p:spPr bwMode="auto">
            <a:xfrm>
              <a:off x="4339" y="2220"/>
              <a:ext cx="3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74149" name="Text Box 37"/>
            <p:cNvSpPr txBox="1">
              <a:spLocks noChangeArrowheads="1"/>
            </p:cNvSpPr>
            <p:nvPr/>
          </p:nvSpPr>
          <p:spPr bwMode="auto">
            <a:xfrm>
              <a:off x="4380" y="1749"/>
              <a:ext cx="3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1400" b="1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2553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74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7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74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74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7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474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4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4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122" grpId="0" autoUpdateAnimBg="0"/>
      <p:bldP spid="474123" grpId="0" autoUpdateAnimBg="0"/>
      <p:bldP spid="474124" grpId="0" autoUpdateAnimBg="0"/>
      <p:bldP spid="474134" grpId="0" autoUpdateAnimBg="0"/>
      <p:bldP spid="474135" grpId="0" autoUpdateAnimBg="0"/>
      <p:bldP spid="474136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C5933C7-6126-403B-87E3-BCCED82518E1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312E78-6770-4D5B-B40E-F95A2016437B}" type="slidenum">
              <a:rPr lang="en-US" altLang="zh-CN"/>
              <a:pPr>
                <a:defRPr/>
              </a:pPr>
              <a:t>33</a:t>
            </a:fld>
            <a:endParaRPr lang="en-US" altLang="zh-CN"/>
          </a:p>
        </p:txBody>
      </p:sp>
      <p:graphicFrame>
        <p:nvGraphicFramePr>
          <p:cNvPr id="286722" name="Object 2"/>
          <p:cNvGraphicFramePr>
            <a:graphicFrameLocks noChangeAspect="1"/>
          </p:cNvGraphicFramePr>
          <p:nvPr/>
        </p:nvGraphicFramePr>
        <p:xfrm>
          <a:off x="107950" y="1066800"/>
          <a:ext cx="5073650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2" name="Visio" r:id="rId3" imgW="2567026" imgH="1253033" progId="Visio.Drawing.11">
                  <p:embed/>
                </p:oleObj>
              </mc:Choice>
              <mc:Fallback>
                <p:oleObj name="Visio" r:id="rId3" imgW="2567026" imgH="1253033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1066800"/>
                        <a:ext cx="5073650" cy="244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23" name="Object 3"/>
          <p:cNvGraphicFramePr>
            <a:graphicFrameLocks noChangeAspect="1"/>
          </p:cNvGraphicFramePr>
          <p:nvPr/>
        </p:nvGraphicFramePr>
        <p:xfrm>
          <a:off x="152400" y="3810000"/>
          <a:ext cx="5110163" cy="263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3" name="Visio" r:id="rId5" imgW="2585037" imgH="1347597" progId="Visio.Drawing.11">
                  <p:embed/>
                </p:oleObj>
              </mc:Choice>
              <mc:Fallback>
                <p:oleObj name="Visio" r:id="rId5" imgW="2585037" imgH="134759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810000"/>
                        <a:ext cx="5110163" cy="263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6724" name="Object 4"/>
              <p:cNvSpPr txBox="1"/>
              <p:nvPr/>
            </p:nvSpPr>
            <p:spPr bwMode="auto">
              <a:xfrm>
                <a:off x="4788024" y="3767456"/>
                <a:ext cx="3686944" cy="156740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altLang="zh-CN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𝑐𝑑</m:t>
                      </m:r>
                    </m:oMath>
                  </m:oMathPara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altLang="zh-CN" sz="2000" b="0" dirty="0">
                    <a:solidFill>
                      <a:srgbClr val="0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𝑈𝑐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0−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𝑈𝑑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0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zh-CN" altLang="en-US" sz="2000" dirty="0">
                    <a:solidFill>
                      <a:srgbClr val="000000"/>
                    </a:solidFill>
                  </a:rPr>
                  <a:t>         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=4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m:rPr>
                        <m:sty m:val="p"/>
                      </m:rP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br>
                  <a:rPr lang="zh-CN" altLang="en-US" sz="2000" i="0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（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KVL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672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8024" y="3767456"/>
                <a:ext cx="3686944" cy="15674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86725" name="Object 5"/>
          <p:cNvGraphicFramePr>
            <a:graphicFrameLocks noChangeAspect="1"/>
          </p:cNvGraphicFramePr>
          <p:nvPr/>
        </p:nvGraphicFramePr>
        <p:xfrm>
          <a:off x="6057900" y="1954213"/>
          <a:ext cx="2259013" cy="1217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54" name="Equation" r:id="rId8" imgW="1129810" imgH="609336" progId="Equation.3">
                  <p:embed/>
                </p:oleObj>
              </mc:Choice>
              <mc:Fallback>
                <p:oleObj name="Equation" r:id="rId8" imgW="1129810" imgH="609336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900" y="1954213"/>
                        <a:ext cx="2259013" cy="1217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26" name="Group 6"/>
          <p:cNvGrpSpPr>
            <a:grpSpLocks/>
          </p:cNvGrpSpPr>
          <p:nvPr/>
        </p:nvGrpSpPr>
        <p:grpSpPr bwMode="auto">
          <a:xfrm>
            <a:off x="2590800" y="1143000"/>
            <a:ext cx="990600" cy="2057400"/>
            <a:chOff x="1632" y="720"/>
            <a:chExt cx="624" cy="1296"/>
          </a:xfrm>
        </p:grpSpPr>
        <p:sp>
          <p:nvSpPr>
            <p:cNvPr id="19468" name="Line 7"/>
            <p:cNvSpPr>
              <a:spLocks noChangeShapeType="1"/>
            </p:cNvSpPr>
            <p:nvPr/>
          </p:nvSpPr>
          <p:spPr bwMode="auto">
            <a:xfrm>
              <a:off x="2016" y="720"/>
              <a:ext cx="192" cy="4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69" name="Line 8"/>
            <p:cNvSpPr>
              <a:spLocks noChangeShapeType="1"/>
            </p:cNvSpPr>
            <p:nvPr/>
          </p:nvSpPr>
          <p:spPr bwMode="auto">
            <a:xfrm>
              <a:off x="2064" y="1584"/>
              <a:ext cx="192" cy="4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70" name="Line 9"/>
            <p:cNvSpPr>
              <a:spLocks noChangeShapeType="1"/>
            </p:cNvSpPr>
            <p:nvPr/>
          </p:nvSpPr>
          <p:spPr bwMode="auto">
            <a:xfrm>
              <a:off x="1632" y="1152"/>
              <a:ext cx="192" cy="432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23850" y="533400"/>
            <a:ext cx="78851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5. Find the voltage </a:t>
            </a:r>
            <a:r>
              <a:rPr lang="en-US" altLang="zh-CN" sz="2800" i="1">
                <a:solidFill>
                  <a:srgbClr val="CC3300"/>
                </a:solidFill>
                <a:ea typeface="隶书" panose="02010509060101010101" pitchFamily="49" charset="-122"/>
              </a:rPr>
              <a:t>U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 in the circuit.</a:t>
            </a:r>
          </a:p>
        </p:txBody>
      </p:sp>
      <p:sp>
        <p:nvSpPr>
          <p:cNvPr id="19467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chemeClr val="tx2"/>
                </a:solidFill>
                <a:ea typeface="隶书" panose="02010509060101010101" pitchFamily="49" charset="-122"/>
              </a:rPr>
              <a:t>2.3 </a:t>
            </a:r>
            <a:r>
              <a:rPr lang="zh-CN" altLang="en-US" sz="3200">
                <a:solidFill>
                  <a:schemeClr val="tx2"/>
                </a:solidFill>
                <a:ea typeface="隶书" panose="02010509060101010101" pitchFamily="49" charset="-122"/>
              </a:rPr>
              <a:t>星形与三角形电路</a:t>
            </a:r>
            <a:endParaRPr lang="en-US" altLang="zh-CN" sz="320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F3405B-5C01-4635-8022-254DE850FC32}"/>
              </a:ext>
            </a:extLst>
          </p:cNvPr>
          <p:cNvSpPr txBox="1"/>
          <p:nvPr/>
        </p:nvSpPr>
        <p:spPr>
          <a:xfrm>
            <a:off x="3505200" y="512841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4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80886-31CC-4380-9808-1612AFD8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8147A-BAD6-4B68-B3E1-DECB239E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E7FFA-BB02-4139-9470-56852B56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9208D7-190D-40B1-B06B-67F15D5EE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028" y="476672"/>
            <a:ext cx="5955972" cy="1008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59EC19-B3E0-4DB6-B1BF-B2F9A63E2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831" y="1340768"/>
            <a:ext cx="3636182" cy="37730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B9F1048-B890-4613-B7D8-E52CEB2EB32C}"/>
              </a:ext>
            </a:extLst>
          </p:cNvPr>
          <p:cNvSpPr txBox="1"/>
          <p:nvPr/>
        </p:nvSpPr>
        <p:spPr>
          <a:xfrm>
            <a:off x="902028" y="4965890"/>
            <a:ext cx="64171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观察等位点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en-US" altLang="zh-CN" sz="3600" dirty="0">
                <a:solidFill>
                  <a:srgbClr val="FF0000"/>
                </a:solidFill>
              </a:rPr>
              <a:t>Req=</a:t>
            </a:r>
            <a:r>
              <a:rPr lang="zh-CN" altLang="en-US" sz="3600" dirty="0">
                <a:solidFill>
                  <a:srgbClr val="FF0000"/>
                </a:solidFill>
              </a:rPr>
              <a:t>（</a:t>
            </a:r>
            <a:r>
              <a:rPr lang="en-US" altLang="zh-CN" sz="3600" dirty="0">
                <a:solidFill>
                  <a:srgbClr val="FF0000"/>
                </a:solidFill>
              </a:rPr>
              <a:t>6+10+20</a:t>
            </a:r>
            <a:r>
              <a:rPr lang="zh-CN" altLang="en-US" sz="3600" dirty="0">
                <a:solidFill>
                  <a:srgbClr val="FF0000"/>
                </a:solidFill>
              </a:rPr>
              <a:t>）</a:t>
            </a:r>
            <a:r>
              <a:rPr lang="en-US" altLang="zh-CN" sz="3600" dirty="0">
                <a:solidFill>
                  <a:srgbClr val="FF0000"/>
                </a:solidFill>
              </a:rPr>
              <a:t>/2+12=30</a:t>
            </a:r>
            <a:r>
              <a:rPr lang="zh-CN" altLang="en-US" sz="3600" dirty="0">
                <a:solidFill>
                  <a:srgbClr val="FF0000"/>
                </a:solidFill>
              </a:rPr>
              <a:t>欧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教材中的答案有误，应为</a:t>
            </a:r>
            <a:r>
              <a:rPr lang="en-US" altLang="zh-CN" sz="3600" dirty="0">
                <a:solidFill>
                  <a:srgbClr val="FF0000"/>
                </a:solidFill>
              </a:rPr>
              <a:t>10/3W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B3E5FF-5098-4258-9BB3-C07172EEE488}"/>
              </a:ext>
            </a:extLst>
          </p:cNvPr>
          <p:cNvSpPr txBox="1"/>
          <p:nvPr/>
        </p:nvSpPr>
        <p:spPr>
          <a:xfrm>
            <a:off x="3796088" y="2355262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92277C-5903-4F1F-934D-776AC024AF5E}"/>
              </a:ext>
            </a:extLst>
          </p:cNvPr>
          <p:cNvSpPr txBox="1"/>
          <p:nvPr/>
        </p:nvSpPr>
        <p:spPr>
          <a:xfrm>
            <a:off x="3802851" y="3324306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70FED5-BC2C-4AE8-8470-02C5762CCDC3}"/>
              </a:ext>
            </a:extLst>
          </p:cNvPr>
          <p:cNvSpPr txBox="1"/>
          <p:nvPr/>
        </p:nvSpPr>
        <p:spPr>
          <a:xfrm>
            <a:off x="5443146" y="24364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47B206-C4EC-4835-9B56-36447B282057}"/>
              </a:ext>
            </a:extLst>
          </p:cNvPr>
          <p:cNvSpPr txBox="1"/>
          <p:nvPr/>
        </p:nvSpPr>
        <p:spPr>
          <a:xfrm>
            <a:off x="5469101" y="334907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9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180886-31CC-4380-9808-1612AFD8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B8147A-BAD6-4B68-B3E1-DECB239E8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E7FFA-BB02-4139-9470-56852B567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873FB6-0536-4B0B-B430-F3AD08E03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15516"/>
            <a:ext cx="6635937" cy="9361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67CB1AB-65A2-4038-A9EF-421DC122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1268760"/>
            <a:ext cx="3585500" cy="36615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2D911A-5740-4139-A404-62CBCFF39A27}"/>
              </a:ext>
            </a:extLst>
          </p:cNvPr>
          <p:cNvSpPr txBox="1"/>
          <p:nvPr/>
        </p:nvSpPr>
        <p:spPr>
          <a:xfrm>
            <a:off x="902028" y="4965890"/>
            <a:ext cx="78021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此时没有等位点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只能多次使用星三角变换，需小心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教材中的答案有些问题，应约为</a:t>
            </a:r>
            <a:r>
              <a:rPr lang="en-US" altLang="zh-CN" sz="3600" dirty="0">
                <a:solidFill>
                  <a:srgbClr val="FF0000"/>
                </a:solidFill>
              </a:rPr>
              <a:t>2.02A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4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696C1E-82AF-4D25-9E83-C9A5B7DD6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66AF1-24A0-446C-B0A8-326C494344F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AA6C42-E237-43C1-83C0-E97DF118C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7ABAFD-6F6A-4BF6-8777-36093094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4CEB45-B7B4-4CEA-8E4A-DA539A380401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05114C-03D9-497A-8CCE-7ECB8493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64" y="260648"/>
            <a:ext cx="5930462" cy="9361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7D29A4-D756-4F95-B57A-D06AD4139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1412776"/>
            <a:ext cx="4584510" cy="302433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EFFFEE8-3F5A-47AF-B59F-0A2E3B2E2BF4}"/>
              </a:ext>
            </a:extLst>
          </p:cNvPr>
          <p:cNvSpPr txBox="1"/>
          <p:nvPr/>
        </p:nvSpPr>
        <p:spPr>
          <a:xfrm>
            <a:off x="381000" y="4797152"/>
            <a:ext cx="89562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注意：此时不能使用平衡桥电路简化！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只能多次使用星三角变换，需小心</a:t>
            </a:r>
            <a:endParaRPr lang="en-US" altLang="zh-CN" sz="3600" dirty="0">
              <a:solidFill>
                <a:srgbClr val="FF0000"/>
              </a:solidFill>
            </a:endParaRPr>
          </a:p>
          <a:p>
            <a:r>
              <a:rPr lang="zh-CN" altLang="en-US" sz="3600" dirty="0">
                <a:solidFill>
                  <a:srgbClr val="FF0000"/>
                </a:solidFill>
              </a:rPr>
              <a:t>教材答案有些问题，应约为</a:t>
            </a:r>
            <a:r>
              <a:rPr lang="en-US" altLang="zh-CN" sz="3600" dirty="0">
                <a:solidFill>
                  <a:srgbClr val="FF0000"/>
                </a:solidFill>
              </a:rPr>
              <a:t>119.8W</a:t>
            </a:r>
            <a:r>
              <a:rPr lang="zh-CN" altLang="en-US" sz="3600" dirty="0">
                <a:solidFill>
                  <a:srgbClr val="FF0000"/>
                </a:solidFill>
              </a:rPr>
              <a:t>（</a:t>
            </a:r>
            <a:r>
              <a:rPr lang="en-US" altLang="zh-CN" sz="3600" dirty="0">
                <a:solidFill>
                  <a:srgbClr val="FF0000"/>
                </a:solidFill>
              </a:rPr>
              <a:t>120W</a:t>
            </a:r>
            <a:r>
              <a:rPr lang="zh-CN" altLang="en-US" sz="3600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6DAA4CC-9A5D-4CFF-9864-E291B4C38ED8}"/>
              </a:ext>
            </a:extLst>
          </p:cNvPr>
          <p:cNvSpPr/>
          <p:nvPr/>
        </p:nvSpPr>
        <p:spPr bwMode="auto">
          <a:xfrm rot="-1380000">
            <a:off x="3133255" y="1457847"/>
            <a:ext cx="3168352" cy="175759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382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D684FB4-D463-4C5D-B83D-E5563CC02E70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F354B6-290E-4C27-A00A-6F81F60217B6}" type="slidenum">
              <a:rPr lang="en-US" altLang="zh-CN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20485" name="Rectangle 2"/>
          <p:cNvSpPr>
            <a:spLocks noChangeArrowheads="1"/>
          </p:cNvSpPr>
          <p:nvPr/>
        </p:nvSpPr>
        <p:spPr bwMode="auto">
          <a:xfrm>
            <a:off x="304800" y="651145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独立电源变换</a:t>
            </a:r>
          </a:p>
        </p:txBody>
      </p:sp>
      <p:graphicFrame>
        <p:nvGraphicFramePr>
          <p:cNvPr id="273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542750"/>
              </p:ext>
            </p:extLst>
          </p:nvPr>
        </p:nvGraphicFramePr>
        <p:xfrm>
          <a:off x="873522" y="1260475"/>
          <a:ext cx="15732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0" name="Visio" r:id="rId3" imgW="815673" imgH="1142286" progId="Visio.Drawing.11">
                  <p:embed/>
                </p:oleObj>
              </mc:Choice>
              <mc:Fallback>
                <p:oleObj name="Visio" r:id="rId3" imgW="815673" imgH="114228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3522" y="1260475"/>
                        <a:ext cx="1573213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6161390"/>
              </p:ext>
            </p:extLst>
          </p:nvPr>
        </p:nvGraphicFramePr>
        <p:xfrm>
          <a:off x="6095911" y="1151207"/>
          <a:ext cx="2301875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1" name="Visio" r:id="rId5" imgW="1180005" imgH="872252" progId="Visio.Drawing.11">
                  <p:embed/>
                </p:oleObj>
              </mc:Choice>
              <mc:Fallback>
                <p:oleObj name="Visio" r:id="rId5" imgW="1180005" imgH="87225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5911" y="1151207"/>
                        <a:ext cx="2301875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315925"/>
              </p:ext>
            </p:extLst>
          </p:nvPr>
        </p:nvGraphicFramePr>
        <p:xfrm>
          <a:off x="2063354" y="3127376"/>
          <a:ext cx="1422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2" name="Equation" r:id="rId7" imgW="711200" imgH="228600" progId="Equation.DSMT4">
                  <p:embed/>
                </p:oleObj>
              </mc:Choice>
              <mc:Fallback>
                <p:oleObj name="Equation" r:id="rId7" imgW="711200" imgH="2286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354" y="3127376"/>
                        <a:ext cx="1422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1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545939"/>
              </p:ext>
            </p:extLst>
          </p:nvPr>
        </p:nvGraphicFramePr>
        <p:xfrm>
          <a:off x="6407061" y="3010169"/>
          <a:ext cx="1676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3" name="Equation" r:id="rId9" imgW="838200" imgH="241300" progId="Equation.DSMT4">
                  <p:embed/>
                </p:oleObj>
              </mc:Choice>
              <mc:Fallback>
                <p:oleObj name="Equation" r:id="rId9" imgW="838200" imgH="241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7061" y="3010169"/>
                        <a:ext cx="1676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2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  <p:graphicFrame>
        <p:nvGraphicFramePr>
          <p:cNvPr id="273423" name="Object 15"/>
          <p:cNvGraphicFramePr>
            <a:graphicFrameLocks noChangeAspect="1"/>
          </p:cNvGraphicFramePr>
          <p:nvPr/>
        </p:nvGraphicFramePr>
        <p:xfrm>
          <a:off x="3797300" y="1916113"/>
          <a:ext cx="990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4" name="Equation" r:id="rId11" imgW="495085" imgH="228501" progId="Equation.DSMT4">
                  <p:embed/>
                </p:oleObj>
              </mc:Choice>
              <mc:Fallback>
                <p:oleObj name="Equation" r:id="rId11" imgW="495085" imgH="228501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7300" y="1916113"/>
                        <a:ext cx="990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3424" name="Group 16"/>
          <p:cNvGrpSpPr>
            <a:grpSpLocks/>
          </p:cNvGrpSpPr>
          <p:nvPr/>
        </p:nvGrpSpPr>
        <p:grpSpPr bwMode="auto">
          <a:xfrm>
            <a:off x="1070992" y="4806527"/>
            <a:ext cx="3563937" cy="1743075"/>
            <a:chOff x="576" y="576"/>
            <a:chExt cx="2245" cy="1098"/>
          </a:xfrm>
        </p:grpSpPr>
        <p:graphicFrame>
          <p:nvGraphicFramePr>
            <p:cNvPr id="20503" name="Object 17"/>
            <p:cNvGraphicFramePr>
              <a:graphicFrameLocks noChangeAspect="1"/>
            </p:cNvGraphicFramePr>
            <p:nvPr/>
          </p:nvGraphicFramePr>
          <p:xfrm>
            <a:off x="576" y="576"/>
            <a:ext cx="1868" cy="10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5" name="Visio" r:id="rId13" imgW="1511760" imgH="899255" progId="Visio.Drawing.11">
                    <p:embed/>
                  </p:oleObj>
                </mc:Choice>
                <mc:Fallback>
                  <p:oleObj name="Visio" r:id="rId13" imgW="1511760" imgH="899255" progId="Visio.Drawing.11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576"/>
                          <a:ext cx="1868" cy="10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504" name="Rectangle 18"/>
            <p:cNvSpPr>
              <a:spLocks noChangeArrowheads="1"/>
            </p:cNvSpPr>
            <p:nvPr/>
          </p:nvSpPr>
          <p:spPr bwMode="auto">
            <a:xfrm>
              <a:off x="2352" y="1152"/>
              <a:ext cx="469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400" b="1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aphicFrame>
        <p:nvGraphicFramePr>
          <p:cNvPr id="273427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360087"/>
              </p:ext>
            </p:extLst>
          </p:nvPr>
        </p:nvGraphicFramePr>
        <p:xfrm>
          <a:off x="4499992" y="4519190"/>
          <a:ext cx="2122487" cy="214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6" name="Visio" r:id="rId15" imgW="1089993" imgH="1103709" progId="Visio.Drawing.11">
                  <p:embed/>
                </p:oleObj>
              </mc:Choice>
              <mc:Fallback>
                <p:oleObj name="Visio" r:id="rId15" imgW="1089993" imgH="1103709" progId="Visio.Drawing.11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4519190"/>
                        <a:ext cx="2122487" cy="214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3428" name="Group 20"/>
          <p:cNvGrpSpPr>
            <a:grpSpLocks/>
          </p:cNvGrpSpPr>
          <p:nvPr/>
        </p:nvGrpSpPr>
        <p:grpSpPr bwMode="auto">
          <a:xfrm>
            <a:off x="2987675" y="2276475"/>
            <a:ext cx="2952750" cy="504825"/>
            <a:chOff x="1882" y="1434"/>
            <a:chExt cx="1860" cy="318"/>
          </a:xfrm>
        </p:grpSpPr>
        <p:sp>
          <p:nvSpPr>
            <p:cNvPr id="20501" name="Rectangle 21"/>
            <p:cNvSpPr>
              <a:spLocks noChangeArrowheads="1"/>
            </p:cNvSpPr>
            <p:nvPr/>
          </p:nvSpPr>
          <p:spPr bwMode="auto">
            <a:xfrm>
              <a:off x="2426" y="1464"/>
              <a:ext cx="8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solidFill>
                    <a:schemeClr val="accent2"/>
                  </a:solidFill>
                  <a:ea typeface="隶书" panose="02010509060101010101" pitchFamily="49" charset="-122"/>
                </a:rPr>
                <a:t>  </a:t>
              </a:r>
              <a:r>
                <a:rPr lang="zh-CN" altLang="en-US" sz="2800">
                  <a:solidFill>
                    <a:schemeClr val="hlink"/>
                  </a:solidFill>
                  <a:ea typeface="隶书" panose="02010509060101010101" pitchFamily="49" charset="-122"/>
                </a:rPr>
                <a:t>等效</a:t>
              </a:r>
            </a:p>
          </p:txBody>
        </p:sp>
        <p:sp>
          <p:nvSpPr>
            <p:cNvPr id="20502" name="AutoShape 22"/>
            <p:cNvSpPr>
              <a:spLocks noChangeArrowheads="1"/>
            </p:cNvSpPr>
            <p:nvPr/>
          </p:nvSpPr>
          <p:spPr bwMode="auto">
            <a:xfrm>
              <a:off x="1882" y="1434"/>
              <a:ext cx="1860" cy="91"/>
            </a:xfrm>
            <a:prstGeom prst="leftRightArrow">
              <a:avLst>
                <a:gd name="adj1" fmla="val 50000"/>
                <a:gd name="adj2" fmla="val 408791"/>
              </a:avLst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aphicFrame>
        <p:nvGraphicFramePr>
          <p:cNvPr id="273431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3966"/>
              </p:ext>
            </p:extLst>
          </p:nvPr>
        </p:nvGraphicFramePr>
        <p:xfrm>
          <a:off x="5750942" y="4447752"/>
          <a:ext cx="113188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7" name="Visio" r:id="rId17" imgW="432054" imgH="756094" progId="Visio.Drawing.11">
                  <p:embed/>
                </p:oleObj>
              </mc:Choice>
              <mc:Fallback>
                <p:oleObj name="Visio" r:id="rId17" imgW="432054" imgH="756094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0942" y="4447752"/>
                        <a:ext cx="113188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32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461177"/>
              </p:ext>
            </p:extLst>
          </p:nvPr>
        </p:nvGraphicFramePr>
        <p:xfrm>
          <a:off x="5608067" y="4590627"/>
          <a:ext cx="1131887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8" name="Visio" r:id="rId19" imgW="432054" imgH="756094" progId="Visio.Drawing.11">
                  <p:embed/>
                </p:oleObj>
              </mc:Choice>
              <mc:Fallback>
                <p:oleObj name="Visio" r:id="rId19" imgW="432054" imgH="756094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8067" y="4590627"/>
                        <a:ext cx="1131887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33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866961"/>
              </p:ext>
            </p:extLst>
          </p:nvPr>
        </p:nvGraphicFramePr>
        <p:xfrm>
          <a:off x="5895404" y="4590627"/>
          <a:ext cx="1131888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9" name="Visio" r:id="rId21" imgW="432054" imgH="756094" progId="Visio.Drawing.11">
                  <p:embed/>
                </p:oleObj>
              </mc:Choice>
              <mc:Fallback>
                <p:oleObj name="Visio" r:id="rId21" imgW="432054" imgH="756094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5404" y="4590627"/>
                        <a:ext cx="1131888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3434" name="Object 26"/>
          <p:cNvGraphicFramePr>
            <a:graphicFrameLocks noChangeAspect="1"/>
          </p:cNvGraphicFramePr>
          <p:nvPr/>
        </p:nvGraphicFramePr>
        <p:xfrm>
          <a:off x="3779838" y="1484313"/>
          <a:ext cx="1498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80" name="Equation" r:id="rId23" imgW="748975" imgH="241195" progId="Equation.DSMT4">
                  <p:embed/>
                </p:oleObj>
              </mc:Choice>
              <mc:Fallback>
                <p:oleObj name="Equation" r:id="rId23" imgW="748975" imgH="241195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484313"/>
                        <a:ext cx="1498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14"/>
          <p:cNvSpPr>
            <a:spLocks noChangeArrowheads="1"/>
          </p:cNvSpPr>
          <p:nvPr/>
        </p:nvSpPr>
        <p:spPr bwMode="auto">
          <a:xfrm>
            <a:off x="539552" y="3662901"/>
            <a:ext cx="7705725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一个电压为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lang="en-US" altLang="zh-CN" sz="2000" baseline="-25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zh-CN" altLang="en-US" sz="20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的独立电压源与一个电阻为</a:t>
            </a:r>
            <a:r>
              <a:rPr lang="en-US" altLang="zh-CN" sz="20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lang="zh-CN" altLang="en-US" sz="20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的线性定常电阻器串联而成的支路，可用一个独立电流源与一个线性定常电阻器并联而成的支路等效</a:t>
            </a:r>
            <a:r>
              <a:rPr lang="en-US" altLang="zh-CN" sz="20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[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戴维南支路与诺顿支路等效变换</a:t>
            </a:r>
            <a:r>
              <a:rPr lang="en-US" altLang="zh-CN" sz="20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]</a:t>
            </a:r>
            <a:r>
              <a:rPr lang="zh-CN" altLang="en-US" sz="20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1" name="Rectangle 12"/>
          <p:cNvSpPr>
            <a:spLocks noChangeArrowheads="1"/>
          </p:cNvSpPr>
          <p:nvPr/>
        </p:nvSpPr>
        <p:spPr bwMode="auto">
          <a:xfrm>
            <a:off x="6948264" y="5092277"/>
            <a:ext cx="1990725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굴림" pitchFamily="34" charset="-127"/>
                <a:ea typeface="굴림" pitchFamily="34" charset="-127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400" b="1" dirty="0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注意电压源与电流源间的参考方向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27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27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3" dur="2000"/>
                                        <p:tgtEl>
                                          <p:spTgt spid="273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2000"/>
                                        <p:tgtEl>
                                          <p:spTgt spid="27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5" dur="2000"/>
                                        <p:tgtEl>
                                          <p:spTgt spid="27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2000"/>
                                        <p:tgtEl>
                                          <p:spTgt spid="273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91" name="Group 223"/>
          <p:cNvGrpSpPr>
            <a:grpSpLocks/>
          </p:cNvGrpSpPr>
          <p:nvPr/>
        </p:nvGrpSpPr>
        <p:grpSpPr bwMode="auto">
          <a:xfrm>
            <a:off x="5580063" y="404813"/>
            <a:ext cx="2592387" cy="1871662"/>
            <a:chOff x="340" y="1570"/>
            <a:chExt cx="1633" cy="1179"/>
          </a:xfrm>
        </p:grpSpPr>
        <p:sp>
          <p:nvSpPr>
            <p:cNvPr id="32992" name="Text Box 224"/>
            <p:cNvSpPr txBox="1">
              <a:spLocks noChangeArrowheads="1"/>
            </p:cNvSpPr>
            <p:nvPr/>
          </p:nvSpPr>
          <p:spPr bwMode="auto">
            <a:xfrm>
              <a:off x="1320" y="1570"/>
              <a:ext cx="2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i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93" name="Text Box 225"/>
            <p:cNvSpPr txBox="1">
              <a:spLocks noChangeArrowheads="1"/>
            </p:cNvSpPr>
            <p:nvPr/>
          </p:nvSpPr>
          <p:spPr bwMode="auto">
            <a:xfrm>
              <a:off x="1172" y="2069"/>
              <a:ext cx="3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 dirty="0">
                  <a:ea typeface="宋体" panose="02010600030101010101" pitchFamily="2" charset="-122"/>
                </a:rPr>
                <a:t>R</a:t>
              </a:r>
              <a:r>
                <a:rPr kumimoji="1" lang="en-US" altLang="zh-CN" baseline="-25000" dirty="0">
                  <a:ea typeface="宋体" panose="02010600030101010101" pitchFamily="2" charset="-122"/>
                </a:rPr>
                <a:t>S</a:t>
              </a:r>
              <a:endParaRPr kumimoji="1" lang="en-US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32994" name="Text Box 226"/>
            <p:cNvSpPr txBox="1">
              <a:spLocks noChangeArrowheads="1"/>
            </p:cNvSpPr>
            <p:nvPr/>
          </p:nvSpPr>
          <p:spPr bwMode="auto">
            <a:xfrm>
              <a:off x="1614" y="1842"/>
              <a:ext cx="3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+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95" name="Text Box 227"/>
            <p:cNvSpPr txBox="1">
              <a:spLocks noChangeArrowheads="1"/>
            </p:cNvSpPr>
            <p:nvPr/>
          </p:nvSpPr>
          <p:spPr bwMode="auto">
            <a:xfrm>
              <a:off x="1662" y="2114"/>
              <a:ext cx="31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u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96" name="Text Box 228"/>
            <p:cNvSpPr txBox="1">
              <a:spLocks noChangeArrowheads="1"/>
            </p:cNvSpPr>
            <p:nvPr/>
          </p:nvSpPr>
          <p:spPr bwMode="auto">
            <a:xfrm>
              <a:off x="1614" y="2341"/>
              <a:ext cx="3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_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97" name="Line 229"/>
            <p:cNvSpPr>
              <a:spLocks noChangeShapeType="1"/>
            </p:cNvSpPr>
            <p:nvPr/>
          </p:nvSpPr>
          <p:spPr bwMode="auto">
            <a:xfrm>
              <a:off x="1270" y="1932"/>
              <a:ext cx="363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98" name="Line 230"/>
            <p:cNvSpPr>
              <a:spLocks noChangeShapeType="1"/>
            </p:cNvSpPr>
            <p:nvPr/>
          </p:nvSpPr>
          <p:spPr bwMode="auto">
            <a:xfrm>
              <a:off x="1074" y="1887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99" name="Oval 231"/>
            <p:cNvSpPr>
              <a:spLocks noChangeArrowheads="1"/>
            </p:cNvSpPr>
            <p:nvPr/>
          </p:nvSpPr>
          <p:spPr bwMode="auto">
            <a:xfrm>
              <a:off x="1837" y="1842"/>
              <a:ext cx="98" cy="91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00" name="Line 232"/>
            <p:cNvSpPr>
              <a:spLocks noChangeShapeType="1"/>
            </p:cNvSpPr>
            <p:nvPr/>
          </p:nvSpPr>
          <p:spPr bwMode="auto">
            <a:xfrm>
              <a:off x="521" y="1888"/>
              <a:ext cx="0" cy="8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01" name="Line 233"/>
            <p:cNvSpPr>
              <a:spLocks noChangeShapeType="1"/>
            </p:cNvSpPr>
            <p:nvPr/>
          </p:nvSpPr>
          <p:spPr bwMode="auto">
            <a:xfrm flipV="1">
              <a:off x="521" y="1968"/>
              <a:ext cx="0" cy="28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02" name="Text Box 234"/>
            <p:cNvSpPr txBox="1">
              <a:spLocks noChangeArrowheads="1"/>
            </p:cNvSpPr>
            <p:nvPr/>
          </p:nvSpPr>
          <p:spPr bwMode="auto">
            <a:xfrm>
              <a:off x="567" y="1888"/>
              <a:ext cx="36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i</a:t>
              </a:r>
              <a:r>
                <a:rPr kumimoji="1" lang="en-US" altLang="zh-CN" baseline="-25000">
                  <a:solidFill>
                    <a:schemeClr val="bg1"/>
                  </a:solidFill>
                  <a:ea typeface="宋体" panose="02010600030101010101" pitchFamily="2" charset="-122"/>
                </a:rPr>
                <a:t>S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003" name="Line 235"/>
            <p:cNvSpPr>
              <a:spLocks noChangeShapeType="1"/>
            </p:cNvSpPr>
            <p:nvPr/>
          </p:nvSpPr>
          <p:spPr bwMode="auto">
            <a:xfrm>
              <a:off x="521" y="2703"/>
              <a:ext cx="1323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04" name="Line 236"/>
            <p:cNvSpPr>
              <a:spLocks noChangeShapeType="1"/>
            </p:cNvSpPr>
            <p:nvPr/>
          </p:nvSpPr>
          <p:spPr bwMode="auto">
            <a:xfrm flipV="1">
              <a:off x="521" y="1887"/>
              <a:ext cx="132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3005" name="Group 237"/>
            <p:cNvGrpSpPr>
              <a:grpSpLocks/>
            </p:cNvGrpSpPr>
            <p:nvPr/>
          </p:nvGrpSpPr>
          <p:grpSpPr bwMode="auto">
            <a:xfrm>
              <a:off x="340" y="2205"/>
              <a:ext cx="392" cy="363"/>
              <a:chOff x="4785" y="709"/>
              <a:chExt cx="363" cy="363"/>
            </a:xfrm>
          </p:grpSpPr>
          <p:sp>
            <p:nvSpPr>
              <p:cNvPr id="33006" name="Oval 238"/>
              <p:cNvSpPr>
                <a:spLocks noChangeArrowheads="1"/>
              </p:cNvSpPr>
              <p:nvPr/>
            </p:nvSpPr>
            <p:spPr bwMode="auto">
              <a:xfrm>
                <a:off x="4785" y="709"/>
                <a:ext cx="363" cy="363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zh-CN" altLang="zh-CN" sz="2400">
                  <a:latin typeface="Arial" panose="020B0604020202020204" pitchFamily="34" charset="0"/>
                </a:endParaRPr>
              </a:p>
            </p:txBody>
          </p:sp>
          <p:sp>
            <p:nvSpPr>
              <p:cNvPr id="33007" name="Line 239"/>
              <p:cNvSpPr>
                <a:spLocks noChangeShapeType="1"/>
              </p:cNvSpPr>
              <p:nvPr/>
            </p:nvSpPr>
            <p:spPr bwMode="auto">
              <a:xfrm>
                <a:off x="4785" y="890"/>
                <a:ext cx="363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3008" name="Oval 240"/>
            <p:cNvSpPr>
              <a:spLocks noChangeArrowheads="1"/>
            </p:cNvSpPr>
            <p:nvPr/>
          </p:nvSpPr>
          <p:spPr bwMode="auto">
            <a:xfrm>
              <a:off x="1837" y="2658"/>
              <a:ext cx="98" cy="91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009" name="Rectangle 241"/>
            <p:cNvSpPr>
              <a:spLocks noChangeArrowheads="1"/>
            </p:cNvSpPr>
            <p:nvPr/>
          </p:nvSpPr>
          <p:spPr bwMode="auto">
            <a:xfrm>
              <a:off x="1025" y="2114"/>
              <a:ext cx="137" cy="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503238" y="2997200"/>
            <a:ext cx="85328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2"/>
            </a:pP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等效是对外部电路等效，对内部电路是不等效的。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691680" y="4149725"/>
            <a:ext cx="388279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电流源开路， </a:t>
            </a:r>
            <a:r>
              <a:rPr kumimoji="1" lang="en-US" altLang="zh-CN" sz="2000" i="1" dirty="0">
                <a:ea typeface="楷体_GB2312" pitchFamily="49" charset="-122"/>
              </a:rPr>
              <a:t>R</a:t>
            </a:r>
            <a:r>
              <a:rPr kumimoji="1" lang="en-US" altLang="zh-CN" sz="2000" baseline="-25000" dirty="0">
                <a:ea typeface="楷体_GB2312" pitchFamily="49" charset="-122"/>
              </a:rPr>
              <a:t>S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上有电流流过。</a:t>
            </a:r>
          </a:p>
        </p:txBody>
      </p:sp>
      <p:sp>
        <p:nvSpPr>
          <p:cNvPr id="32773" name="Rectangle 5"/>
          <p:cNvSpPr>
            <a:spLocks noChangeArrowheads="1"/>
          </p:cNvSpPr>
          <p:nvPr/>
        </p:nvSpPr>
        <p:spPr bwMode="auto">
          <a:xfrm>
            <a:off x="1763688" y="5229225"/>
            <a:ext cx="336823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电流源短路</a:t>
            </a: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,  </a:t>
            </a:r>
            <a:r>
              <a:rPr kumimoji="1" lang="en-US" altLang="zh-CN" sz="2000" i="1" dirty="0">
                <a:ea typeface="楷体_GB2312" pitchFamily="49" charset="-122"/>
              </a:rPr>
              <a:t>R</a:t>
            </a:r>
            <a:r>
              <a:rPr kumimoji="1" lang="en-US" altLang="zh-CN" sz="2000" baseline="-25000" dirty="0">
                <a:ea typeface="楷体_GB2312" pitchFamily="49" charset="-122"/>
              </a:rPr>
              <a:t>S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上无电流。</a:t>
            </a:r>
          </a:p>
        </p:txBody>
      </p:sp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1547813" y="4652963"/>
            <a:ext cx="361509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 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电压源短路， </a:t>
            </a:r>
            <a:r>
              <a:rPr kumimoji="1" lang="en-US" altLang="zh-CN" sz="2000" i="1">
                <a:ea typeface="楷体_GB2312" pitchFamily="49" charset="-122"/>
              </a:rPr>
              <a:t>R</a:t>
            </a:r>
            <a:r>
              <a:rPr kumimoji="1" lang="en-US" altLang="zh-CN" sz="2000" baseline="-25000">
                <a:ea typeface="楷体_GB2312" pitchFamily="49" charset="-122"/>
              </a:rPr>
              <a:t>S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上有电流；</a:t>
            </a:r>
          </a:p>
        </p:txBody>
      </p:sp>
      <p:sp>
        <p:nvSpPr>
          <p:cNvPr id="32775" name="Rectangle 7"/>
          <p:cNvSpPr>
            <a:spLocks noChangeArrowheads="1"/>
          </p:cNvSpPr>
          <p:nvPr/>
        </p:nvSpPr>
        <p:spPr bwMode="auto">
          <a:xfrm>
            <a:off x="1331913" y="3556996"/>
            <a:ext cx="640873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000" b="1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 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电压源开路， </a:t>
            </a:r>
            <a:r>
              <a:rPr kumimoji="1" lang="en-US" altLang="zh-CN" sz="2000" i="1">
                <a:ea typeface="楷体_GB2312" pitchFamily="49" charset="-122"/>
              </a:rPr>
              <a:t>R</a:t>
            </a:r>
            <a:r>
              <a:rPr kumimoji="1" lang="en-US" altLang="zh-CN" sz="2000" baseline="-25000">
                <a:ea typeface="楷体_GB2312" pitchFamily="49" charset="-122"/>
              </a:rPr>
              <a:t>S</a:t>
            </a: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上无电流流过</a:t>
            </a:r>
            <a:endParaRPr kumimoji="1" lang="zh-CN" altLang="en-US" sz="2000" b="1">
              <a:ea typeface="楷体_GB2312" pitchFamily="49" charset="-122"/>
            </a:endParaRPr>
          </a:p>
        </p:txBody>
      </p:sp>
      <p:grpSp>
        <p:nvGrpSpPr>
          <p:cNvPr id="32776" name="Group 8"/>
          <p:cNvGrpSpPr>
            <a:grpSpLocks/>
          </p:cNvGrpSpPr>
          <p:nvPr/>
        </p:nvGrpSpPr>
        <p:grpSpPr bwMode="auto">
          <a:xfrm>
            <a:off x="6227763" y="1052513"/>
            <a:ext cx="381000" cy="914400"/>
            <a:chOff x="876" y="3312"/>
            <a:chExt cx="240" cy="576"/>
          </a:xfrm>
        </p:grpSpPr>
        <p:sp>
          <p:nvSpPr>
            <p:cNvPr id="32777" name="Oval 9"/>
            <p:cNvSpPr>
              <a:spLocks noChangeArrowheads="1"/>
            </p:cNvSpPr>
            <p:nvPr/>
          </p:nvSpPr>
          <p:spPr bwMode="auto">
            <a:xfrm>
              <a:off x="876" y="3312"/>
              <a:ext cx="240" cy="57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kumimoji="1" lang="en-US" altLang="zh-CN" sz="2400" b="1" i="1" dirty="0" err="1">
                  <a:ea typeface="宋体" panose="02010600030101010101" pitchFamily="2" charset="-122"/>
                </a:rPr>
                <a:t>i</a:t>
              </a:r>
              <a:r>
                <a:rPr kumimoji="1" lang="en-US" altLang="zh-CN" sz="2400" b="1" i="1" baseline="-25000" dirty="0" err="1">
                  <a:ea typeface="宋体" panose="02010600030101010101" pitchFamily="2" charset="-122"/>
                </a:rPr>
                <a:t>S</a:t>
              </a:r>
              <a:endParaRPr kumimoji="1" lang="en-US" altLang="zh-CN" sz="2400" b="1" dirty="0">
                <a:ea typeface="宋体" panose="02010600030101010101" pitchFamily="2" charset="-122"/>
              </a:endParaRPr>
            </a:p>
          </p:txBody>
        </p:sp>
        <p:sp>
          <p:nvSpPr>
            <p:cNvPr id="32778" name="Line 10"/>
            <p:cNvSpPr>
              <a:spLocks noChangeShapeType="1"/>
            </p:cNvSpPr>
            <p:nvPr/>
          </p:nvSpPr>
          <p:spPr bwMode="auto">
            <a:xfrm>
              <a:off x="1116" y="3564"/>
              <a:ext cx="0" cy="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779" name="Text Box 11"/>
          <p:cNvSpPr txBox="1">
            <a:spLocks noChangeArrowheads="1"/>
          </p:cNvSpPr>
          <p:nvPr/>
        </p:nvSpPr>
        <p:spPr bwMode="auto">
          <a:xfrm>
            <a:off x="623888" y="5734050"/>
            <a:ext cx="7620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 startAt="3"/>
            </a:pPr>
            <a:r>
              <a:rPr kumimoji="1" lang="zh-CN" altLang="en-US" sz="2000" b="1">
                <a:latin typeface="楷体_GB2312" pitchFamily="49" charset="-122"/>
                <a:ea typeface="楷体_GB2312" pitchFamily="49" charset="-122"/>
              </a:rPr>
              <a:t>理想电压源与理想电流源不能相互转换。</a:t>
            </a:r>
          </a:p>
        </p:txBody>
      </p:sp>
      <p:sp>
        <p:nvSpPr>
          <p:cNvPr id="32819" name="Text Box 51"/>
          <p:cNvSpPr txBox="1">
            <a:spLocks noChangeArrowheads="1"/>
          </p:cNvSpPr>
          <p:nvPr/>
        </p:nvSpPr>
        <p:spPr bwMode="auto">
          <a:xfrm>
            <a:off x="468313" y="1412875"/>
            <a:ext cx="26638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AutoNum type="circleNumDbPlain"/>
            </a:pP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变换关系</a:t>
            </a:r>
            <a:endParaRPr kumimoji="1" lang="zh-CN" altLang="en-US" sz="20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825" name="Line 57"/>
          <p:cNvSpPr>
            <a:spLocks noChangeShapeType="1"/>
          </p:cNvSpPr>
          <p:nvPr/>
        </p:nvSpPr>
        <p:spPr bwMode="auto">
          <a:xfrm flipH="1">
            <a:off x="6916749" y="-3972905"/>
            <a:ext cx="360363" cy="0"/>
          </a:xfrm>
          <a:prstGeom prst="line">
            <a:avLst/>
          </a:prstGeom>
          <a:noFill/>
          <a:ln w="28575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2826" name="Group 58"/>
          <p:cNvGrpSpPr>
            <a:grpSpLocks/>
          </p:cNvGrpSpPr>
          <p:nvPr/>
        </p:nvGrpSpPr>
        <p:grpSpPr bwMode="auto">
          <a:xfrm>
            <a:off x="3851275" y="908050"/>
            <a:ext cx="647700" cy="1333500"/>
            <a:chOff x="4992" y="2797"/>
            <a:chExt cx="408" cy="840"/>
          </a:xfrm>
        </p:grpSpPr>
        <p:sp>
          <p:nvSpPr>
            <p:cNvPr id="32827" name="Oval 59"/>
            <p:cNvSpPr>
              <a:spLocks noChangeArrowheads="1"/>
            </p:cNvSpPr>
            <p:nvPr/>
          </p:nvSpPr>
          <p:spPr bwMode="auto">
            <a:xfrm>
              <a:off x="4992" y="2797"/>
              <a:ext cx="408" cy="84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8" name="Line 60"/>
            <p:cNvSpPr>
              <a:spLocks noChangeShapeType="1"/>
            </p:cNvSpPr>
            <p:nvPr/>
          </p:nvSpPr>
          <p:spPr bwMode="auto">
            <a:xfrm>
              <a:off x="5400" y="3101"/>
              <a:ext cx="0" cy="26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29" name="Text Box 61"/>
            <p:cNvSpPr txBox="1">
              <a:spLocks noChangeArrowheads="1"/>
            </p:cNvSpPr>
            <p:nvPr/>
          </p:nvSpPr>
          <p:spPr bwMode="auto">
            <a:xfrm>
              <a:off x="5112" y="3058"/>
              <a:ext cx="178" cy="327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1" i="1">
                  <a:ea typeface="宋体" panose="02010600030101010101" pitchFamily="2" charset="-122"/>
                </a:rPr>
                <a:t>i</a:t>
              </a:r>
              <a:endParaRPr kumimoji="1" lang="en-US" altLang="zh-CN" sz="2400" b="1" i="1">
                <a:ea typeface="宋体" panose="02010600030101010101" pitchFamily="2" charset="-122"/>
              </a:endParaRPr>
            </a:p>
          </p:txBody>
        </p:sp>
      </p:grpSp>
      <p:grpSp>
        <p:nvGrpSpPr>
          <p:cNvPr id="32830" name="Group 62"/>
          <p:cNvGrpSpPr>
            <a:grpSpLocks/>
          </p:cNvGrpSpPr>
          <p:nvPr/>
        </p:nvGrpSpPr>
        <p:grpSpPr bwMode="auto">
          <a:xfrm>
            <a:off x="4932363" y="692150"/>
            <a:ext cx="355600" cy="1728788"/>
            <a:chOff x="2064" y="444"/>
            <a:chExt cx="224" cy="1055"/>
          </a:xfrm>
        </p:grpSpPr>
        <p:sp>
          <p:nvSpPr>
            <p:cNvPr id="32831" name="Line 63"/>
            <p:cNvSpPr>
              <a:spLocks noChangeShapeType="1"/>
            </p:cNvSpPr>
            <p:nvPr/>
          </p:nvSpPr>
          <p:spPr bwMode="auto">
            <a:xfrm>
              <a:off x="2288" y="444"/>
              <a:ext cx="0" cy="105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2" name="Line 64"/>
            <p:cNvSpPr>
              <a:spLocks noChangeShapeType="1"/>
            </p:cNvSpPr>
            <p:nvPr/>
          </p:nvSpPr>
          <p:spPr bwMode="auto">
            <a:xfrm>
              <a:off x="2064" y="444"/>
              <a:ext cx="22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3" name="Line 65"/>
            <p:cNvSpPr>
              <a:spLocks noChangeShapeType="1"/>
            </p:cNvSpPr>
            <p:nvPr/>
          </p:nvSpPr>
          <p:spPr bwMode="auto">
            <a:xfrm>
              <a:off x="2064" y="1488"/>
              <a:ext cx="22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834" name="Group 66"/>
          <p:cNvGrpSpPr>
            <a:grpSpLocks/>
          </p:cNvGrpSpPr>
          <p:nvPr/>
        </p:nvGrpSpPr>
        <p:grpSpPr bwMode="auto">
          <a:xfrm>
            <a:off x="8027988" y="908050"/>
            <a:ext cx="361950" cy="1295400"/>
            <a:chOff x="4608" y="528"/>
            <a:chExt cx="228" cy="816"/>
          </a:xfrm>
        </p:grpSpPr>
        <p:sp>
          <p:nvSpPr>
            <p:cNvPr id="32835" name="Line 67"/>
            <p:cNvSpPr>
              <a:spLocks noChangeShapeType="1"/>
            </p:cNvSpPr>
            <p:nvPr/>
          </p:nvSpPr>
          <p:spPr bwMode="auto">
            <a:xfrm>
              <a:off x="4836" y="528"/>
              <a:ext cx="0" cy="8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6" name="Line 68"/>
            <p:cNvSpPr>
              <a:spLocks noChangeShapeType="1"/>
            </p:cNvSpPr>
            <p:nvPr/>
          </p:nvSpPr>
          <p:spPr bwMode="auto">
            <a:xfrm>
              <a:off x="4608" y="528"/>
              <a:ext cx="2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837" name="Line 69"/>
            <p:cNvSpPr>
              <a:spLocks noChangeShapeType="1"/>
            </p:cNvSpPr>
            <p:nvPr/>
          </p:nvSpPr>
          <p:spPr bwMode="auto">
            <a:xfrm>
              <a:off x="4608" y="1344"/>
              <a:ext cx="22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2875" name="Text Box 107"/>
          <p:cNvSpPr txBox="1">
            <a:spLocks noChangeArrowheads="1"/>
          </p:cNvSpPr>
          <p:nvPr/>
        </p:nvSpPr>
        <p:spPr bwMode="auto">
          <a:xfrm>
            <a:off x="718345" y="3868743"/>
            <a:ext cx="481012" cy="120032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表现在</a:t>
            </a:r>
          </a:p>
        </p:txBody>
      </p:sp>
      <p:grpSp>
        <p:nvGrpSpPr>
          <p:cNvPr id="32927" name="Group 159"/>
          <p:cNvGrpSpPr>
            <a:grpSpLocks/>
          </p:cNvGrpSpPr>
          <p:nvPr/>
        </p:nvGrpSpPr>
        <p:grpSpPr bwMode="auto">
          <a:xfrm>
            <a:off x="2771775" y="620713"/>
            <a:ext cx="2205038" cy="1873250"/>
            <a:chOff x="2816" y="391"/>
            <a:chExt cx="1389" cy="1180"/>
          </a:xfrm>
        </p:grpSpPr>
        <p:sp>
          <p:nvSpPr>
            <p:cNvPr id="32928" name="Oval 160"/>
            <p:cNvSpPr>
              <a:spLocks noChangeArrowheads="1"/>
            </p:cNvSpPr>
            <p:nvPr/>
          </p:nvSpPr>
          <p:spPr bwMode="auto">
            <a:xfrm>
              <a:off x="3107" y="618"/>
              <a:ext cx="363" cy="36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zh-CN" altLang="zh-CN" sz="2400">
                <a:latin typeface="Arial" panose="020B0604020202020204" pitchFamily="34" charset="0"/>
              </a:endParaRPr>
            </a:p>
          </p:txBody>
        </p:sp>
        <p:sp>
          <p:nvSpPr>
            <p:cNvPr id="32929" name="Text Box 161"/>
            <p:cNvSpPr txBox="1">
              <a:spLocks noChangeArrowheads="1"/>
            </p:cNvSpPr>
            <p:nvPr/>
          </p:nvSpPr>
          <p:spPr bwMode="auto">
            <a:xfrm>
              <a:off x="3787" y="391"/>
              <a:ext cx="2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i</a:t>
              </a:r>
            </a:p>
          </p:txBody>
        </p:sp>
        <p:sp>
          <p:nvSpPr>
            <p:cNvPr id="32930" name="Text Box 162"/>
            <p:cNvSpPr txBox="1">
              <a:spLocks noChangeArrowheads="1"/>
            </p:cNvSpPr>
            <p:nvPr/>
          </p:nvSpPr>
          <p:spPr bwMode="auto">
            <a:xfrm>
              <a:off x="2998" y="438"/>
              <a:ext cx="18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>
                  <a:ea typeface="宋体" panose="02010600030101010101" pitchFamily="2" charset="-122"/>
                  <a:sym typeface="Symbol" panose="05050102010706020507" pitchFamily="18" charset="2"/>
                </a:rPr>
                <a:t>+</a:t>
              </a:r>
            </a:p>
          </p:txBody>
        </p:sp>
        <p:sp>
          <p:nvSpPr>
            <p:cNvPr id="32931" name="Text Box 163"/>
            <p:cNvSpPr txBox="1">
              <a:spLocks noChangeArrowheads="1"/>
            </p:cNvSpPr>
            <p:nvPr/>
          </p:nvSpPr>
          <p:spPr bwMode="auto">
            <a:xfrm>
              <a:off x="2971" y="801"/>
              <a:ext cx="24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27E4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>
                  <a:ea typeface="宋体" panose="02010600030101010101" pitchFamily="2" charset="-122"/>
                  <a:sym typeface="Symbol" panose="05050102010706020507" pitchFamily="18" charset="2"/>
                </a:rPr>
                <a:t>_</a:t>
              </a:r>
            </a:p>
          </p:txBody>
        </p:sp>
        <p:sp>
          <p:nvSpPr>
            <p:cNvPr id="32932" name="Text Box 164"/>
            <p:cNvSpPr txBox="1">
              <a:spLocks noChangeArrowheads="1"/>
            </p:cNvSpPr>
            <p:nvPr/>
          </p:nvSpPr>
          <p:spPr bwMode="auto">
            <a:xfrm>
              <a:off x="2816" y="618"/>
              <a:ext cx="38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1" i="1" dirty="0" err="1">
                  <a:ea typeface="宋体" panose="02010600030101010101" pitchFamily="2" charset="-122"/>
                </a:rPr>
                <a:t>u</a:t>
              </a:r>
              <a:r>
                <a:rPr kumimoji="1" lang="en-US" altLang="zh-CN" b="1" baseline="-25000" dirty="0" err="1">
                  <a:ea typeface="宋体" panose="02010600030101010101" pitchFamily="2" charset="-122"/>
                </a:rPr>
                <a:t>S</a:t>
              </a:r>
              <a:endParaRPr kumimoji="1" lang="en-US" altLang="zh-CN" b="1" dirty="0">
                <a:ea typeface="宋体" panose="02010600030101010101" pitchFamily="2" charset="-122"/>
              </a:endParaRPr>
            </a:p>
          </p:txBody>
        </p:sp>
        <p:sp>
          <p:nvSpPr>
            <p:cNvPr id="32933" name="Line 165"/>
            <p:cNvSpPr>
              <a:spLocks noChangeShapeType="1"/>
            </p:cNvSpPr>
            <p:nvPr/>
          </p:nvSpPr>
          <p:spPr bwMode="auto">
            <a:xfrm>
              <a:off x="3515" y="527"/>
              <a:ext cx="31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34" name="Text Box 166"/>
            <p:cNvSpPr txBox="1">
              <a:spLocks noChangeArrowheads="1"/>
            </p:cNvSpPr>
            <p:nvPr/>
          </p:nvSpPr>
          <p:spPr bwMode="auto">
            <a:xfrm>
              <a:off x="2880" y="1071"/>
              <a:ext cx="454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1" i="1" dirty="0">
                  <a:ea typeface="宋体" panose="02010600030101010101" pitchFamily="2" charset="-122"/>
                </a:rPr>
                <a:t>R</a:t>
              </a:r>
              <a:r>
                <a:rPr kumimoji="1" lang="en-US" altLang="zh-CN" b="1" baseline="-25000" dirty="0">
                  <a:ea typeface="宋体" panose="02010600030101010101" pitchFamily="2" charset="-122"/>
                </a:rPr>
                <a:t>S</a:t>
              </a:r>
              <a:endParaRPr kumimoji="1" lang="en-US" altLang="zh-CN" b="1" dirty="0">
                <a:ea typeface="宋体" panose="02010600030101010101" pitchFamily="2" charset="-122"/>
              </a:endParaRPr>
            </a:p>
          </p:txBody>
        </p:sp>
        <p:sp>
          <p:nvSpPr>
            <p:cNvPr id="32935" name="Text Box 167"/>
            <p:cNvSpPr txBox="1">
              <a:spLocks noChangeArrowheads="1"/>
            </p:cNvSpPr>
            <p:nvPr/>
          </p:nvSpPr>
          <p:spPr bwMode="auto">
            <a:xfrm>
              <a:off x="3878" y="391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+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36" name="Text Box 168"/>
            <p:cNvSpPr txBox="1">
              <a:spLocks noChangeArrowheads="1"/>
            </p:cNvSpPr>
            <p:nvPr/>
          </p:nvSpPr>
          <p:spPr bwMode="auto">
            <a:xfrm>
              <a:off x="3878" y="799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u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37" name="Text Box 169"/>
            <p:cNvSpPr txBox="1">
              <a:spLocks noChangeArrowheads="1"/>
            </p:cNvSpPr>
            <p:nvPr/>
          </p:nvSpPr>
          <p:spPr bwMode="auto">
            <a:xfrm>
              <a:off x="3878" y="1162"/>
              <a:ext cx="3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i="1">
                  <a:solidFill>
                    <a:schemeClr val="bg1"/>
                  </a:solidFill>
                  <a:ea typeface="宋体" panose="02010600030101010101" pitchFamily="2" charset="-122"/>
                </a:rPr>
                <a:t>_</a:t>
              </a:r>
              <a:endParaRPr kumimoji="1" lang="en-US" altLang="zh-CN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938" name="Line 170"/>
            <p:cNvSpPr>
              <a:spLocks noChangeShapeType="1"/>
            </p:cNvSpPr>
            <p:nvPr/>
          </p:nvSpPr>
          <p:spPr bwMode="auto">
            <a:xfrm>
              <a:off x="3288" y="1525"/>
              <a:ext cx="8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39" name="Line 171"/>
            <p:cNvSpPr>
              <a:spLocks noChangeShapeType="1"/>
            </p:cNvSpPr>
            <p:nvPr/>
          </p:nvSpPr>
          <p:spPr bwMode="auto">
            <a:xfrm>
              <a:off x="3288" y="436"/>
              <a:ext cx="81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40" name="Line 172"/>
            <p:cNvSpPr>
              <a:spLocks noChangeShapeType="1"/>
            </p:cNvSpPr>
            <p:nvPr/>
          </p:nvSpPr>
          <p:spPr bwMode="auto">
            <a:xfrm flipV="1">
              <a:off x="3288" y="436"/>
              <a:ext cx="0" cy="108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941" name="Rectangle 173"/>
            <p:cNvSpPr>
              <a:spLocks noChangeArrowheads="1"/>
            </p:cNvSpPr>
            <p:nvPr/>
          </p:nvSpPr>
          <p:spPr bwMode="auto">
            <a:xfrm>
              <a:off x="3244" y="1071"/>
              <a:ext cx="105" cy="31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42" name="Oval 174"/>
            <p:cNvSpPr>
              <a:spLocks noChangeArrowheads="1"/>
            </p:cNvSpPr>
            <p:nvPr/>
          </p:nvSpPr>
          <p:spPr bwMode="auto">
            <a:xfrm>
              <a:off x="4104" y="391"/>
              <a:ext cx="91" cy="91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943" name="Oval 175"/>
            <p:cNvSpPr>
              <a:spLocks noChangeArrowheads="1"/>
            </p:cNvSpPr>
            <p:nvPr/>
          </p:nvSpPr>
          <p:spPr bwMode="auto">
            <a:xfrm>
              <a:off x="4104" y="1480"/>
              <a:ext cx="91" cy="91"/>
            </a:xfrm>
            <a:prstGeom prst="ellips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964" name="Group 196"/>
          <p:cNvGrpSpPr>
            <a:grpSpLocks/>
          </p:cNvGrpSpPr>
          <p:nvPr/>
        </p:nvGrpSpPr>
        <p:grpSpPr bwMode="auto">
          <a:xfrm>
            <a:off x="611188" y="2060574"/>
            <a:ext cx="8137525" cy="863600"/>
            <a:chOff x="476" y="754"/>
            <a:chExt cx="5126" cy="544"/>
          </a:xfrm>
        </p:grpSpPr>
        <p:sp>
          <p:nvSpPr>
            <p:cNvPr id="32818" name="Rectangle 50"/>
            <p:cNvSpPr>
              <a:spLocks noChangeArrowheads="1"/>
            </p:cNvSpPr>
            <p:nvPr/>
          </p:nvSpPr>
          <p:spPr bwMode="auto">
            <a:xfrm>
              <a:off x="521" y="1026"/>
              <a:ext cx="5081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 dirty="0">
                  <a:ea typeface="楷体_GB2312" pitchFamily="49" charset="-122"/>
                </a:rPr>
                <a:t>方向：电流源电流方向与电压源电压方向相反。</a:t>
              </a:r>
            </a:p>
          </p:txBody>
        </p:sp>
        <p:sp>
          <p:nvSpPr>
            <p:cNvPr id="32820" name="Text Box 52"/>
            <p:cNvSpPr txBox="1">
              <a:spLocks noChangeArrowheads="1"/>
            </p:cNvSpPr>
            <p:nvPr/>
          </p:nvSpPr>
          <p:spPr bwMode="auto">
            <a:xfrm>
              <a:off x="521" y="754"/>
              <a:ext cx="76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b="1">
                  <a:latin typeface="楷体_GB2312" pitchFamily="49" charset="-122"/>
                  <a:ea typeface="楷体_GB2312" pitchFamily="49" charset="-122"/>
                </a:rPr>
                <a:t>数值关系</a:t>
              </a:r>
            </a:p>
          </p:txBody>
        </p:sp>
        <p:sp>
          <p:nvSpPr>
            <p:cNvPr id="32963" name="AutoShape 195"/>
            <p:cNvSpPr>
              <a:spLocks/>
            </p:cNvSpPr>
            <p:nvPr/>
          </p:nvSpPr>
          <p:spPr bwMode="auto">
            <a:xfrm>
              <a:off x="476" y="845"/>
              <a:ext cx="45" cy="453"/>
            </a:xfrm>
            <a:prstGeom prst="leftBrace">
              <a:avLst>
                <a:gd name="adj1" fmla="val 83889"/>
                <a:gd name="adj2" fmla="val 50000"/>
              </a:avLst>
            </a:prstGeom>
            <a:noFill/>
            <a:ln w="2857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</p:grpSp>
      <p:sp>
        <p:nvSpPr>
          <p:cNvPr id="32965" name="AutoShape 197"/>
          <p:cNvSpPr>
            <a:spLocks/>
          </p:cNvSpPr>
          <p:nvPr/>
        </p:nvSpPr>
        <p:spPr bwMode="auto">
          <a:xfrm>
            <a:off x="1331913" y="3573463"/>
            <a:ext cx="287337" cy="2087562"/>
          </a:xfrm>
          <a:prstGeom prst="leftBrace">
            <a:avLst>
              <a:gd name="adj1" fmla="val 60543"/>
              <a:gd name="adj2" fmla="val 50000"/>
            </a:avLst>
          </a:prstGeom>
          <a:noFill/>
          <a:ln w="2857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202" name="Picture 2" descr="https://img.zcool.cn/community/0133a1593cb8a1a8012193a31a39a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70" y="131761"/>
            <a:ext cx="1320801" cy="132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411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2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500"/>
                                        <p:tgtEl>
                                          <p:spTgt spid="3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2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9" dur="500"/>
                                        <p:tgtEl>
                                          <p:spTgt spid="3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autoUpdateAnimBg="0"/>
      <p:bldP spid="32772" grpId="0" autoUpdateAnimBg="0"/>
      <p:bldP spid="32773" grpId="0" autoUpdateAnimBg="0"/>
      <p:bldP spid="32774" grpId="0" autoUpdateAnimBg="0"/>
      <p:bldP spid="32775" grpId="0" autoUpdateAnimBg="0"/>
      <p:bldP spid="32779" grpId="0" autoUpdateAnimBg="0"/>
      <p:bldP spid="32819" grpId="0" autoUpdateAnimBg="0"/>
      <p:bldP spid="32875" grpId="0" animBg="1" autoUpdateAnimBg="0"/>
      <p:bldP spid="32965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AAA54F1-7A4F-4844-B021-48DCE93FE73A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2AD49F-7413-49AE-AE50-A2C1DF010E39}" type="slidenum">
              <a:rPr lang="en-US" altLang="zh-CN"/>
              <a:pPr>
                <a:defRPr/>
              </a:pPr>
              <a:t>39</a:t>
            </a:fld>
            <a:endParaRPr lang="en-US" altLang="zh-CN"/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/>
        </p:nvGraphicFramePr>
        <p:xfrm>
          <a:off x="4343400" y="1630363"/>
          <a:ext cx="1116013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6" name="VISIO" r:id="rId3" imgW="559308" imgH="935736" progId="Visio.Drawing.5">
                  <p:embed/>
                </p:oleObj>
              </mc:Choice>
              <mc:Fallback>
                <p:oleObj name="VISIO" r:id="rId3" imgW="559308" imgH="935736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630363"/>
                        <a:ext cx="1116013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/>
        </p:nvGraphicFramePr>
        <p:xfrm>
          <a:off x="4343400" y="1639888"/>
          <a:ext cx="1116013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7" name="Visio" r:id="rId5" imgW="537188" imgH="918323" progId="Visio.Drawing.11">
                  <p:embed/>
                </p:oleObj>
              </mc:Choice>
              <mc:Fallback>
                <p:oleObj name="Visio" r:id="rId5" imgW="537188" imgH="91832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639888"/>
                        <a:ext cx="1116013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/>
          <p:cNvGraphicFramePr>
            <a:graphicFrameLocks noChangeAspect="1"/>
          </p:cNvGraphicFramePr>
          <p:nvPr/>
        </p:nvGraphicFramePr>
        <p:xfrm>
          <a:off x="368300" y="1125538"/>
          <a:ext cx="4203700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8" name="Visio" r:id="rId7" imgW="2131124" imgH="1387888" progId="Visio.Drawing.11">
                  <p:embed/>
                </p:oleObj>
              </mc:Choice>
              <mc:Fallback>
                <p:oleObj name="Visio" r:id="rId7" imgW="2131124" imgH="1387888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1125538"/>
                        <a:ext cx="4203700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7" name="Object 5"/>
          <p:cNvGraphicFramePr>
            <a:graphicFrameLocks noChangeAspect="1"/>
          </p:cNvGraphicFramePr>
          <p:nvPr/>
        </p:nvGraphicFramePr>
        <p:xfrm>
          <a:off x="5727700" y="620713"/>
          <a:ext cx="2346325" cy="2498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9" name="Visio" r:id="rId9" imgW="1202293" imgH="1277731" progId="Visio.Drawing.11">
                  <p:embed/>
                </p:oleObj>
              </mc:Choice>
              <mc:Fallback>
                <p:oleObj name="Visio" r:id="rId9" imgW="1202293" imgH="1277731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7700" y="620713"/>
                        <a:ext cx="2346325" cy="2498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38" name="Object 6"/>
          <p:cNvGraphicFramePr>
            <a:graphicFrameLocks noChangeAspect="1"/>
          </p:cNvGraphicFramePr>
          <p:nvPr/>
        </p:nvGraphicFramePr>
        <p:xfrm>
          <a:off x="7848600" y="920750"/>
          <a:ext cx="1116013" cy="187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0" name="VISIO" r:id="rId11" imgW="537188" imgH="918323" progId="Visio.Drawing.5">
                  <p:embed/>
                </p:oleObj>
              </mc:Choice>
              <mc:Fallback>
                <p:oleObj name="VISIO" r:id="rId11" imgW="537188" imgH="918323" progId="Visio.Drawing.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920750"/>
                        <a:ext cx="1116013" cy="187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39" name="Rectangle 7"/>
          <p:cNvSpPr>
            <a:spLocks noChangeArrowheads="1"/>
          </p:cNvSpPr>
          <p:nvPr/>
        </p:nvSpPr>
        <p:spPr bwMode="auto">
          <a:xfrm>
            <a:off x="7740650" y="3068638"/>
            <a:ext cx="12049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solidFill>
                  <a:schemeClr val="hlink"/>
                </a:solidFill>
                <a:ea typeface="隶书" panose="02010509060101010101" pitchFamily="49" charset="-122"/>
              </a:rPr>
              <a:t>I</a:t>
            </a:r>
            <a:r>
              <a:rPr lang="en-US" altLang="zh-CN" sz="2800">
                <a:solidFill>
                  <a:schemeClr val="hlink"/>
                </a:solidFill>
                <a:ea typeface="隶书" panose="02010509060101010101" pitchFamily="49" charset="-122"/>
              </a:rPr>
              <a:t>=0.6A</a:t>
            </a:r>
          </a:p>
        </p:txBody>
      </p:sp>
      <p:sp>
        <p:nvSpPr>
          <p:cNvPr id="21515" name="Rectangle 8"/>
          <p:cNvSpPr>
            <a:spLocks noChangeArrowheads="1"/>
          </p:cNvSpPr>
          <p:nvPr/>
        </p:nvSpPr>
        <p:spPr bwMode="auto">
          <a:xfrm>
            <a:off x="395288" y="60642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6.Find the current </a:t>
            </a:r>
            <a:r>
              <a:rPr lang="en-US" altLang="zh-CN" sz="2800" i="1" dirty="0">
                <a:solidFill>
                  <a:srgbClr val="CC3300"/>
                </a:solidFill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.</a:t>
            </a:r>
          </a:p>
        </p:txBody>
      </p:sp>
      <p:graphicFrame>
        <p:nvGraphicFramePr>
          <p:cNvPr id="274442" name="Object 10"/>
          <p:cNvGraphicFramePr>
            <a:graphicFrameLocks noChangeAspect="1"/>
          </p:cNvGraphicFramePr>
          <p:nvPr/>
        </p:nvGraphicFramePr>
        <p:xfrm>
          <a:off x="323850" y="3889375"/>
          <a:ext cx="4206875" cy="2708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1" name="Visio" r:id="rId13" imgW="2131124" imgH="1387888" progId="Visio.Drawing.11">
                  <p:embed/>
                </p:oleObj>
              </mc:Choice>
              <mc:Fallback>
                <p:oleObj name="Visio" r:id="rId13" imgW="2131124" imgH="1387888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889375"/>
                        <a:ext cx="4206875" cy="2708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4443" name="Object 11"/>
          <p:cNvGraphicFramePr>
            <a:graphicFrameLocks noChangeAspect="1"/>
          </p:cNvGraphicFramePr>
          <p:nvPr/>
        </p:nvGraphicFramePr>
        <p:xfrm>
          <a:off x="5507038" y="3963988"/>
          <a:ext cx="3097212" cy="270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42" name="Visio" r:id="rId15" imgW="1594485" imgH="1396889" progId="Visio.Drawing.11">
                  <p:embed/>
                </p:oleObj>
              </mc:Choice>
              <mc:Fallback>
                <p:oleObj name="Visio" r:id="rId15" imgW="1594485" imgH="1396889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7038" y="3963988"/>
                        <a:ext cx="3097212" cy="270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4444" name="AutoShape 12"/>
          <p:cNvSpPr>
            <a:spLocks noChangeArrowheads="1"/>
          </p:cNvSpPr>
          <p:nvPr/>
        </p:nvSpPr>
        <p:spPr bwMode="auto">
          <a:xfrm>
            <a:off x="1187450" y="3644900"/>
            <a:ext cx="288925" cy="504825"/>
          </a:xfrm>
          <a:prstGeom prst="downArrow">
            <a:avLst>
              <a:gd name="adj1" fmla="val 50000"/>
              <a:gd name="adj2" fmla="val 4368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4445" name="AutoShape 13"/>
          <p:cNvSpPr>
            <a:spLocks noChangeArrowheads="1"/>
          </p:cNvSpPr>
          <p:nvPr/>
        </p:nvSpPr>
        <p:spPr bwMode="auto">
          <a:xfrm rot="10800000">
            <a:off x="6948488" y="3284538"/>
            <a:ext cx="288925" cy="504825"/>
          </a:xfrm>
          <a:prstGeom prst="downArrow">
            <a:avLst>
              <a:gd name="adj1" fmla="val 50000"/>
              <a:gd name="adj2" fmla="val 4368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74446" name="AutoShape 14"/>
          <p:cNvSpPr>
            <a:spLocks noChangeArrowheads="1"/>
          </p:cNvSpPr>
          <p:nvPr/>
        </p:nvSpPr>
        <p:spPr bwMode="auto">
          <a:xfrm rot="-5400000">
            <a:off x="4895850" y="5121275"/>
            <a:ext cx="288925" cy="504825"/>
          </a:xfrm>
          <a:prstGeom prst="downArrow">
            <a:avLst>
              <a:gd name="adj1" fmla="val 50000"/>
              <a:gd name="adj2" fmla="val 43681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521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4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274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274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74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274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439" grpId="0"/>
      <p:bldP spid="274444" grpId="0" animBg="1"/>
      <p:bldP spid="274445" grpId="0" animBg="1"/>
      <p:bldP spid="2744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ChangeArrowheads="1"/>
          </p:cNvSpPr>
          <p:nvPr/>
        </p:nvSpPr>
        <p:spPr bwMode="auto">
          <a:xfrm>
            <a:off x="395288" y="620713"/>
            <a:ext cx="7862887" cy="687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1.</a:t>
            </a: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等效的概念 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Concept of Equivalence</a:t>
            </a:r>
          </a:p>
        </p:txBody>
      </p:sp>
      <p:grpSp>
        <p:nvGrpSpPr>
          <p:cNvPr id="268295" name="Group 7"/>
          <p:cNvGrpSpPr>
            <a:grpSpLocks/>
          </p:cNvGrpSpPr>
          <p:nvPr/>
        </p:nvGrpSpPr>
        <p:grpSpPr bwMode="auto">
          <a:xfrm>
            <a:off x="609600" y="2225908"/>
            <a:ext cx="1730375" cy="1789113"/>
            <a:chOff x="720" y="3120"/>
            <a:chExt cx="1070" cy="1120"/>
          </a:xfrm>
        </p:grpSpPr>
        <p:graphicFrame>
          <p:nvGraphicFramePr>
            <p:cNvPr id="6167" name="Object 8"/>
            <p:cNvGraphicFramePr>
              <a:graphicFrameLocks noChangeAspect="1"/>
            </p:cNvGraphicFramePr>
            <p:nvPr/>
          </p:nvGraphicFramePr>
          <p:xfrm>
            <a:off x="720" y="3120"/>
            <a:ext cx="1048" cy="8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46" name="Visio" r:id="rId4" imgW="811387" imgH="681514" progId="Visio.Drawing.11">
                    <p:embed/>
                  </p:oleObj>
                </mc:Choice>
                <mc:Fallback>
                  <p:oleObj name="Visio" r:id="rId4" imgW="811387" imgH="681514" progId="Visio.Drawing.11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20" y="3120"/>
                          <a:ext cx="1048" cy="8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8" name="Object 9"/>
            <p:cNvGraphicFramePr>
              <a:graphicFrameLocks noChangeAspect="1"/>
            </p:cNvGraphicFramePr>
            <p:nvPr/>
          </p:nvGraphicFramePr>
          <p:xfrm>
            <a:off x="960" y="3984"/>
            <a:ext cx="83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47" name="公式" r:id="rId6" imgW="660113" imgH="203112" progId="Equation.3">
                    <p:embed/>
                  </p:oleObj>
                </mc:Choice>
                <mc:Fallback>
                  <p:oleObj name="公式" r:id="rId6" imgW="660113" imgH="203112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984"/>
                          <a:ext cx="83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8298" name="Group 10"/>
          <p:cNvGrpSpPr>
            <a:grpSpLocks/>
          </p:cNvGrpSpPr>
          <p:nvPr/>
        </p:nvGrpSpPr>
        <p:grpSpPr bwMode="auto">
          <a:xfrm>
            <a:off x="6659563" y="2152883"/>
            <a:ext cx="1927225" cy="1828800"/>
            <a:chOff x="3840" y="3072"/>
            <a:chExt cx="1214" cy="1152"/>
          </a:xfrm>
        </p:grpSpPr>
        <p:graphicFrame>
          <p:nvGraphicFramePr>
            <p:cNvPr id="6165" name="Object 11"/>
            <p:cNvGraphicFramePr>
              <a:graphicFrameLocks noChangeAspect="1"/>
            </p:cNvGraphicFramePr>
            <p:nvPr/>
          </p:nvGraphicFramePr>
          <p:xfrm>
            <a:off x="3840" y="3072"/>
            <a:ext cx="1097" cy="8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48" name="Visio" r:id="rId8" imgW="899255" imgH="681514" progId="Visio.Drawing.11">
                    <p:embed/>
                  </p:oleObj>
                </mc:Choice>
                <mc:Fallback>
                  <p:oleObj name="Visio" r:id="rId8" imgW="899255" imgH="681514" progId="Visio.Drawing.11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40" y="3072"/>
                          <a:ext cx="1097" cy="8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66" name="Object 12"/>
            <p:cNvGraphicFramePr>
              <a:graphicFrameLocks noChangeAspect="1"/>
            </p:cNvGraphicFramePr>
            <p:nvPr/>
          </p:nvGraphicFramePr>
          <p:xfrm>
            <a:off x="4224" y="3968"/>
            <a:ext cx="830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49" name="公式" r:id="rId10" imgW="660113" imgH="203112" progId="Equation.3">
                    <p:embed/>
                  </p:oleObj>
                </mc:Choice>
                <mc:Fallback>
                  <p:oleObj name="公式" r:id="rId10" imgW="660113" imgH="203112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3968"/>
                          <a:ext cx="830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8301" name="Group 13"/>
          <p:cNvGrpSpPr>
            <a:grpSpLocks/>
          </p:cNvGrpSpPr>
          <p:nvPr/>
        </p:nvGrpSpPr>
        <p:grpSpPr bwMode="auto">
          <a:xfrm>
            <a:off x="3048000" y="2444983"/>
            <a:ext cx="3114675" cy="698500"/>
            <a:chOff x="1920" y="3160"/>
            <a:chExt cx="1962" cy="440"/>
          </a:xfrm>
        </p:grpSpPr>
        <p:sp>
          <p:nvSpPr>
            <p:cNvPr id="6163" name="Rectangle 14"/>
            <p:cNvSpPr>
              <a:spLocks noChangeArrowheads="1"/>
            </p:cNvSpPr>
            <p:nvPr/>
          </p:nvSpPr>
          <p:spPr bwMode="auto">
            <a:xfrm>
              <a:off x="1920" y="3160"/>
              <a:ext cx="196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ea typeface="隶书" panose="02010509060101010101" pitchFamily="49" charset="-122"/>
                </a:rPr>
                <a:t>Equivalent networks</a:t>
              </a:r>
            </a:p>
          </p:txBody>
        </p:sp>
        <p:sp>
          <p:nvSpPr>
            <p:cNvPr id="6164" name="Line 15"/>
            <p:cNvSpPr>
              <a:spLocks noChangeShapeType="1"/>
            </p:cNvSpPr>
            <p:nvPr/>
          </p:nvSpPr>
          <p:spPr bwMode="auto">
            <a:xfrm>
              <a:off x="1968" y="3600"/>
              <a:ext cx="1824" cy="0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68308" name="Rectangle 20"/>
          <p:cNvSpPr>
            <a:spLocks noChangeArrowheads="1"/>
          </p:cNvSpPr>
          <p:nvPr/>
        </p:nvSpPr>
        <p:spPr bwMode="auto">
          <a:xfrm>
            <a:off x="2555875" y="3233971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i="1">
                <a:solidFill>
                  <a:schemeClr val="hlink"/>
                </a:solidFill>
                <a:ea typeface="隶书" panose="02010509060101010101" pitchFamily="49" charset="-122"/>
              </a:rPr>
              <a:t>u-i</a:t>
            </a:r>
            <a:r>
              <a:rPr lang="en-US" altLang="zh-CN">
                <a:solidFill>
                  <a:schemeClr val="hlink"/>
                </a:solidFill>
                <a:ea typeface="隶书" panose="02010509060101010101" pitchFamily="49" charset="-122"/>
              </a:rPr>
              <a:t> </a:t>
            </a:r>
            <a:r>
              <a:rPr lang="zh-CN" altLang="en-US">
                <a:solidFill>
                  <a:schemeClr val="hlink"/>
                </a:solidFill>
                <a:ea typeface="隶书" panose="02010509060101010101" pitchFamily="49" charset="-122"/>
              </a:rPr>
              <a:t>关系相同</a:t>
            </a:r>
          </a:p>
        </p:txBody>
      </p:sp>
      <p:sp>
        <p:nvSpPr>
          <p:cNvPr id="6159" name="Rectangle 21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2.1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等效变换的概念 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sp>
        <p:nvSpPr>
          <p:cNvPr id="25" name="Text Box 73"/>
          <p:cNvSpPr txBox="1">
            <a:spLocks noChangeArrowheads="1"/>
          </p:cNvSpPr>
          <p:nvPr/>
        </p:nvSpPr>
        <p:spPr bwMode="auto">
          <a:xfrm>
            <a:off x="467544" y="1308100"/>
            <a:ext cx="784860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两个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一端口网络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，端口具有相同的电压、电流关系</a:t>
            </a:r>
            <a:r>
              <a:rPr kumimoji="1" lang="en-US" altLang="zh-CN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则称它们是等效的电路。</a:t>
            </a:r>
          </a:p>
        </p:txBody>
      </p:sp>
      <p:graphicFrame>
        <p:nvGraphicFramePr>
          <p:cNvPr id="2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4792304"/>
              </p:ext>
            </p:extLst>
          </p:nvPr>
        </p:nvGraphicFramePr>
        <p:xfrm>
          <a:off x="123172" y="4141223"/>
          <a:ext cx="4362450" cy="2681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0" name="Visio" r:id="rId12" imgW="2200266" imgH="1362070" progId="Visio.Drawing.11">
                  <p:embed/>
                </p:oleObj>
              </mc:Choice>
              <mc:Fallback>
                <p:oleObj name="Visio" r:id="rId12" imgW="2200266" imgH="1362070" progId="Visio.Drawing.11">
                  <p:embed/>
                  <p:pic>
                    <p:nvPicPr>
                      <p:cNvPr id="26829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172" y="4141223"/>
                        <a:ext cx="4362450" cy="2681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6598573"/>
              </p:ext>
            </p:extLst>
          </p:nvPr>
        </p:nvGraphicFramePr>
        <p:xfrm>
          <a:off x="1797985" y="4133285"/>
          <a:ext cx="2771775" cy="24470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1" name="VISIO" r:id="rId14" imgW="1367817" imgH="1329803" progId="Visio.Drawing.5">
                  <p:embed/>
                </p:oleObj>
              </mc:Choice>
              <mc:Fallback>
                <p:oleObj name="VISIO" r:id="rId14" imgW="1367817" imgH="1329803" progId="Visio.Drawing.5">
                  <p:embed/>
                  <p:pic>
                    <p:nvPicPr>
                      <p:cNvPr id="26829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7985" y="4133285"/>
                        <a:ext cx="2771775" cy="24470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706921"/>
              </p:ext>
            </p:extLst>
          </p:nvPr>
        </p:nvGraphicFramePr>
        <p:xfrm>
          <a:off x="5292080" y="4522223"/>
          <a:ext cx="3454400" cy="191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2" name="Visio" r:id="rId16" imgW="1752525" imgH="980949" progId="Visio.Drawing.11">
                  <p:embed/>
                </p:oleObj>
              </mc:Choice>
              <mc:Fallback>
                <p:oleObj name="Visio" r:id="rId16" imgW="1752525" imgH="980949" progId="Visio.Drawing.11">
                  <p:embed/>
                  <p:pic>
                    <p:nvPicPr>
                      <p:cNvPr id="2682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522223"/>
                        <a:ext cx="3454400" cy="191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328728"/>
              </p:ext>
            </p:extLst>
          </p:nvPr>
        </p:nvGraphicFramePr>
        <p:xfrm>
          <a:off x="1443662" y="5904907"/>
          <a:ext cx="7858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3" name="Equation" r:id="rId18" imgW="393480" imgH="177480" progId="Equation.DSMT4">
                  <p:embed/>
                </p:oleObj>
              </mc:Choice>
              <mc:Fallback>
                <p:oleObj name="Equation" r:id="rId18" imgW="393480" imgH="177480" progId="Equation.DSMT4">
                  <p:embed/>
                  <p:pic>
                    <p:nvPicPr>
                      <p:cNvPr id="31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3662" y="5904907"/>
                        <a:ext cx="7858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080261"/>
              </p:ext>
            </p:extLst>
          </p:nvPr>
        </p:nvGraphicFramePr>
        <p:xfrm>
          <a:off x="6875471" y="4437112"/>
          <a:ext cx="1871009" cy="2098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4" name="VISIO" r:id="rId14" imgW="1367817" imgH="1329803" progId="Visio.Drawing.5">
                  <p:embed/>
                </p:oleObj>
              </mc:Choice>
              <mc:Fallback>
                <p:oleObj name="VISIO" r:id="rId14" imgW="1367817" imgH="1329803" progId="Visio.Drawing.5">
                  <p:embed/>
                  <p:pic>
                    <p:nvPicPr>
                      <p:cNvPr id="2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5471" y="4437112"/>
                        <a:ext cx="1871009" cy="20982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3000770"/>
              </p:ext>
            </p:extLst>
          </p:nvPr>
        </p:nvGraphicFramePr>
        <p:xfrm>
          <a:off x="6559892" y="5822478"/>
          <a:ext cx="785812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55" name="Equation" r:id="rId20" imgW="393480" imgH="177480" progId="Equation.DSMT4">
                  <p:embed/>
                </p:oleObj>
              </mc:Choice>
              <mc:Fallback>
                <p:oleObj name="Equation" r:id="rId20" imgW="393480" imgH="177480" progId="Equation.DSMT4">
                  <p:embed/>
                  <p:pic>
                    <p:nvPicPr>
                      <p:cNvPr id="3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9892" y="5822478"/>
                        <a:ext cx="785812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Line 15"/>
          <p:cNvSpPr>
            <a:spLocks noChangeShapeType="1"/>
          </p:cNvSpPr>
          <p:nvPr/>
        </p:nvSpPr>
        <p:spPr bwMode="auto">
          <a:xfrm>
            <a:off x="4716016" y="5517232"/>
            <a:ext cx="589235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Rectangle 14"/>
          <p:cNvSpPr>
            <a:spLocks noChangeArrowheads="1"/>
          </p:cNvSpPr>
          <p:nvPr/>
        </p:nvSpPr>
        <p:spPr bwMode="auto">
          <a:xfrm>
            <a:off x="4572000" y="4938450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ea typeface="隶书" panose="02010509060101010101" pitchFamily="49" charset="-122"/>
              </a:rPr>
              <a:t>等效</a:t>
            </a:r>
            <a:endParaRPr lang="en-US" altLang="zh-CN" sz="2800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308" grpId="0"/>
      <p:bldP spid="25" grpId="0"/>
      <p:bldP spid="36" grpId="0" animBg="1"/>
      <p:bldP spid="3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BAAA54F1-7A4F-4844-B021-48DCE93FE73A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72250"/>
            <a:ext cx="2895600" cy="45720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/>
        </p:nvGraphicFramePr>
        <p:xfrm>
          <a:off x="4343400" y="1630363"/>
          <a:ext cx="1116013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8" name="VISIO" r:id="rId3" imgW="559308" imgH="935736" progId="Visio.Drawing.5">
                  <p:embed/>
                </p:oleObj>
              </mc:Choice>
              <mc:Fallback>
                <p:oleObj name="VISIO" r:id="rId3" imgW="559308" imgH="935736" progId="Visio.Drawing.5">
                  <p:embed/>
                  <p:pic>
                    <p:nvPicPr>
                      <p:cNvPr id="2150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630363"/>
                        <a:ext cx="1116013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/>
        </p:nvGraphicFramePr>
        <p:xfrm>
          <a:off x="4343400" y="1639888"/>
          <a:ext cx="1116013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89" name="Visio" r:id="rId5" imgW="537188" imgH="918323" progId="Visio.Drawing.11">
                  <p:embed/>
                </p:oleObj>
              </mc:Choice>
              <mc:Fallback>
                <p:oleObj name="Visio" r:id="rId5" imgW="537188" imgH="918323" progId="Visio.Drawing.11">
                  <p:embed/>
                  <p:pic>
                    <p:nvPicPr>
                      <p:cNvPr id="2151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1639888"/>
                        <a:ext cx="1116013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1" name="Object 4"/>
          <p:cNvGraphicFramePr>
            <a:graphicFrameLocks noChangeAspect="1"/>
          </p:cNvGraphicFramePr>
          <p:nvPr/>
        </p:nvGraphicFramePr>
        <p:xfrm>
          <a:off x="368300" y="1125538"/>
          <a:ext cx="4203700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90" name="Visio" r:id="rId7" imgW="2131124" imgH="1387888" progId="Visio.Drawing.11">
                  <p:embed/>
                </p:oleObj>
              </mc:Choice>
              <mc:Fallback>
                <p:oleObj name="Visio" r:id="rId7" imgW="2131124" imgH="1387888" progId="Visio.Drawing.11">
                  <p:embed/>
                  <p:pic>
                    <p:nvPicPr>
                      <p:cNvPr id="215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" y="1125538"/>
                        <a:ext cx="4203700" cy="271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5" name="Rectangle 8"/>
          <p:cNvSpPr>
            <a:spLocks noChangeArrowheads="1"/>
          </p:cNvSpPr>
          <p:nvPr/>
        </p:nvSpPr>
        <p:spPr bwMode="auto">
          <a:xfrm>
            <a:off x="395288" y="60642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6.Find the current </a:t>
            </a:r>
            <a:r>
              <a:rPr lang="en-US" altLang="zh-CN" sz="2800" i="1" dirty="0">
                <a:solidFill>
                  <a:srgbClr val="CC3300"/>
                </a:solidFill>
                <a:ea typeface="隶书" panose="02010509060101010101" pitchFamily="49" charset="-122"/>
              </a:rPr>
              <a:t>I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.</a:t>
            </a:r>
          </a:p>
        </p:txBody>
      </p:sp>
      <p:sp>
        <p:nvSpPr>
          <p:cNvPr id="21521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004340-59C7-4E3B-A4EA-DE0641B9AA88}"/>
              </a:ext>
            </a:extLst>
          </p:cNvPr>
          <p:cNvSpPr txBox="1"/>
          <p:nvPr/>
        </p:nvSpPr>
        <p:spPr>
          <a:xfrm>
            <a:off x="755576" y="4809000"/>
            <a:ext cx="5570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Q</a:t>
            </a:r>
            <a:r>
              <a:rPr lang="zh-CN" altLang="en-US" sz="2400" dirty="0"/>
              <a:t>：能否先将</a:t>
            </a:r>
            <a:r>
              <a:rPr lang="en-US" altLang="zh-CN" sz="2400" dirty="0"/>
              <a:t>8V</a:t>
            </a:r>
            <a:r>
              <a:rPr lang="zh-CN" altLang="en-US" sz="2400" dirty="0"/>
              <a:t>电压源支路作电源变换？</a:t>
            </a:r>
          </a:p>
        </p:txBody>
      </p:sp>
    </p:spTree>
    <p:extLst>
      <p:ext uri="{BB962C8B-B14F-4D97-AF65-F5344CB8AC3E}">
        <p14:creationId xmlns:p14="http://schemas.microsoft.com/office/powerpoint/2010/main" val="4194290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E113331-E8C8-476B-9753-038B56AE41B6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AC94C8-C5CB-48BE-A534-3C91DCB36FDA}" type="slidenum">
              <a:rPr lang="en-US" altLang="zh-CN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22541" name="Rectangle 21"/>
          <p:cNvSpPr>
            <a:spLocks noChangeArrowheads="1"/>
          </p:cNvSpPr>
          <p:nvPr/>
        </p:nvSpPr>
        <p:spPr bwMode="auto">
          <a:xfrm>
            <a:off x="381000" y="668338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受控电源变换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 bwMode="auto">
          <a:xfrm>
            <a:off x="1763713" y="1484313"/>
            <a:ext cx="6911975" cy="129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zh-CN" altLang="en-US" sz="28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受控电源和独立电源有本质上的不同，但在列写网络方程和对网络进行化简时，可以把受控电源作为独立电源来对待。 </a:t>
            </a:r>
            <a:endParaRPr lang="zh-CN" altLang="en-US" b="1" dirty="0">
              <a:solidFill>
                <a:srgbClr val="0000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0" y="2486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0" y="3324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5" name="Object 7"/>
          <p:cNvGraphicFramePr>
            <a:graphicFrameLocks noChangeAspect="1"/>
          </p:cNvGraphicFramePr>
          <p:nvPr/>
        </p:nvGraphicFramePr>
        <p:xfrm>
          <a:off x="1906588" y="3571875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8" name="Visio" r:id="rId3" imgW="209702" imgH="209702" progId="Visio.Drawing.6">
                  <p:embed/>
                </p:oleObj>
              </mc:Choice>
              <mc:Fallback>
                <p:oleObj name="Visio" r:id="rId3" imgW="209702" imgH="209702" progId="Visio.Drawing.6">
                  <p:embed/>
                  <p:pic>
                    <p:nvPicPr>
                      <p:cNvPr id="4270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6588" y="3571875"/>
                        <a:ext cx="288925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10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7" name="Rectangle 12"/>
          <p:cNvSpPr>
            <a:spLocks noChangeArrowheads="1"/>
          </p:cNvSpPr>
          <p:nvPr/>
        </p:nvSpPr>
        <p:spPr bwMode="auto">
          <a:xfrm>
            <a:off x="0" y="30194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0" y="3324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9" name="Object 15"/>
          <p:cNvGraphicFramePr>
            <a:graphicFrameLocks noChangeAspect="1"/>
          </p:cNvGraphicFramePr>
          <p:nvPr/>
        </p:nvGraphicFramePr>
        <p:xfrm>
          <a:off x="6731000" y="3571875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99" name="Visio" r:id="rId5" imgW="209702" imgH="209702" progId="Visio.Drawing.6">
                  <p:embed/>
                </p:oleObj>
              </mc:Choice>
              <mc:Fallback>
                <p:oleObj name="Visio" r:id="rId5" imgW="209702" imgH="209702" progId="Visio.Drawing.6">
                  <p:embed/>
                  <p:pic>
                    <p:nvPicPr>
                      <p:cNvPr id="427023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00" y="3571875"/>
                        <a:ext cx="288925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2" name="Rectangle 22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3" name="Rectangle 24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4" name="Rectangle 26"/>
          <p:cNvSpPr>
            <a:spLocks noChangeArrowheads="1"/>
          </p:cNvSpPr>
          <p:nvPr/>
        </p:nvSpPr>
        <p:spPr bwMode="auto">
          <a:xfrm>
            <a:off x="0" y="2867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" name="Rectangle 28"/>
          <p:cNvSpPr>
            <a:spLocks noChangeArrowheads="1"/>
          </p:cNvSpPr>
          <p:nvPr/>
        </p:nvSpPr>
        <p:spPr bwMode="auto">
          <a:xfrm>
            <a:off x="0" y="3324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6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1488371"/>
              </p:ext>
            </p:extLst>
          </p:nvPr>
        </p:nvGraphicFramePr>
        <p:xfrm>
          <a:off x="6584101" y="5294940"/>
          <a:ext cx="468312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0" name="Visio" r:id="rId6" imgW="331622" imgH="209702" progId="Visio.Drawing.6">
                  <p:embed/>
                </p:oleObj>
              </mc:Choice>
              <mc:Fallback>
                <p:oleObj name="Visio" r:id="rId6" imgW="331622" imgH="209702" progId="Visio.Drawing.6">
                  <p:embed/>
                  <p:pic>
                    <p:nvPicPr>
                      <p:cNvPr id="42703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101" y="5294940"/>
                        <a:ext cx="468312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30"/>
          <p:cNvSpPr>
            <a:spLocks noChangeArrowheads="1"/>
          </p:cNvSpPr>
          <p:nvPr/>
        </p:nvSpPr>
        <p:spPr bwMode="auto">
          <a:xfrm>
            <a:off x="0" y="3324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8" name="Object 29"/>
          <p:cNvGraphicFramePr>
            <a:graphicFrameLocks noChangeAspect="1"/>
          </p:cNvGraphicFramePr>
          <p:nvPr/>
        </p:nvGraphicFramePr>
        <p:xfrm>
          <a:off x="1908175" y="5300663"/>
          <a:ext cx="468313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1" name="Visio" r:id="rId8" imgW="331622" imgH="209702" progId="Visio.Drawing.6">
                  <p:embed/>
                </p:oleObj>
              </mc:Choice>
              <mc:Fallback>
                <p:oleObj name="Visio" r:id="rId8" imgW="331622" imgH="209702" progId="Visio.Drawing.6">
                  <p:embed/>
                  <p:pic>
                    <p:nvPicPr>
                      <p:cNvPr id="427037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5300663"/>
                        <a:ext cx="468313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2"/>
          <p:cNvGraphicFramePr>
            <a:graphicFrameLocks noChangeAspect="1"/>
          </p:cNvGraphicFramePr>
          <p:nvPr/>
        </p:nvGraphicFramePr>
        <p:xfrm>
          <a:off x="827088" y="1555750"/>
          <a:ext cx="850900" cy="2881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2" name="Visio" r:id="rId9" imgW="518465" imgH="1761744" progId="Visio.Drawing.6">
                  <p:embed/>
                </p:oleObj>
              </mc:Choice>
              <mc:Fallback>
                <p:oleObj name="Visio" r:id="rId9" imgW="518465" imgH="1761744" progId="Visio.Drawing.6">
                  <p:embed/>
                  <p:pic>
                    <p:nvPicPr>
                      <p:cNvPr id="42705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555750"/>
                        <a:ext cx="850900" cy="2881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3"/>
          <p:cNvGraphicFramePr>
            <a:graphicFrameLocks noChangeAspect="1"/>
          </p:cNvGraphicFramePr>
          <p:nvPr/>
        </p:nvGraphicFramePr>
        <p:xfrm>
          <a:off x="2555875" y="3068638"/>
          <a:ext cx="1138238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3" name="Visio" r:id="rId11" imgW="577901" imgH="694944" progId="Visio.Drawing.6">
                  <p:embed/>
                </p:oleObj>
              </mc:Choice>
              <mc:Fallback>
                <p:oleObj name="Visio" r:id="rId11" imgW="577901" imgH="694944" progId="Visio.Drawing.6">
                  <p:embed/>
                  <p:pic>
                    <p:nvPicPr>
                      <p:cNvPr id="427051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068638"/>
                        <a:ext cx="1138238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44"/>
          <p:cNvGraphicFramePr>
            <a:graphicFrameLocks noChangeAspect="1"/>
          </p:cNvGraphicFramePr>
          <p:nvPr/>
        </p:nvGraphicFramePr>
        <p:xfrm>
          <a:off x="4295775" y="3127375"/>
          <a:ext cx="2147888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4" name="Visio" r:id="rId13" imgW="1139647" imgH="694944" progId="Visio.Drawing.6">
                  <p:embed/>
                </p:oleObj>
              </mc:Choice>
              <mc:Fallback>
                <p:oleObj name="Visio" r:id="rId13" imgW="1139647" imgH="694944" progId="Visio.Drawing.6">
                  <p:embed/>
                  <p:pic>
                    <p:nvPicPr>
                      <p:cNvPr id="427052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5775" y="3127375"/>
                        <a:ext cx="2147888" cy="1309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45"/>
          <p:cNvGraphicFramePr>
            <a:graphicFrameLocks noChangeAspect="1"/>
          </p:cNvGraphicFramePr>
          <p:nvPr/>
        </p:nvGraphicFramePr>
        <p:xfrm>
          <a:off x="7397750" y="3141663"/>
          <a:ext cx="9906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5" name="Visio" r:id="rId15" imgW="531571" imgH="694944" progId="Visio.Drawing.6">
                  <p:embed/>
                </p:oleObj>
              </mc:Choice>
              <mc:Fallback>
                <p:oleObj name="Visio" r:id="rId15" imgW="531571" imgH="694944" progId="Visio.Drawing.6">
                  <p:embed/>
                  <p:pic>
                    <p:nvPicPr>
                      <p:cNvPr id="427053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7750" y="3141663"/>
                        <a:ext cx="990600" cy="1295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46"/>
          <p:cNvGraphicFramePr>
            <a:graphicFrameLocks noChangeAspect="1"/>
          </p:cNvGraphicFramePr>
          <p:nvPr/>
        </p:nvGraphicFramePr>
        <p:xfrm>
          <a:off x="827088" y="4797425"/>
          <a:ext cx="1020762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6" name="Visio" r:id="rId17" imgW="594665" imgH="799186" progId="Visio.Drawing.6">
                  <p:embed/>
                </p:oleObj>
              </mc:Choice>
              <mc:Fallback>
                <p:oleObj name="Visio" r:id="rId17" imgW="594665" imgH="799186" progId="Visio.Drawing.6">
                  <p:embed/>
                  <p:pic>
                    <p:nvPicPr>
                      <p:cNvPr id="427054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97425"/>
                        <a:ext cx="1020762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687718"/>
              </p:ext>
            </p:extLst>
          </p:nvPr>
        </p:nvGraphicFramePr>
        <p:xfrm>
          <a:off x="2513013" y="4775200"/>
          <a:ext cx="130175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7" name="Visio" r:id="rId19" imgW="747065" imgH="786384" progId="Visio.Drawing.6">
                  <p:embed/>
                </p:oleObj>
              </mc:Choice>
              <mc:Fallback>
                <p:oleObj name="Visio" r:id="rId19" imgW="747065" imgH="786384" progId="Visio.Drawing.6">
                  <p:embed/>
                  <p:pic>
                    <p:nvPicPr>
                      <p:cNvPr id="427055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4775200"/>
                        <a:ext cx="130175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Object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14763"/>
              </p:ext>
            </p:extLst>
          </p:nvPr>
        </p:nvGraphicFramePr>
        <p:xfrm>
          <a:off x="5141913" y="4738207"/>
          <a:ext cx="1301750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8" name="Visio" r:id="rId21" imgW="747065" imgH="786384" progId="Visio.Drawing.6">
                  <p:embed/>
                </p:oleObj>
              </mc:Choice>
              <mc:Fallback>
                <p:oleObj name="Visio" r:id="rId21" imgW="747065" imgH="786384" progId="Visio.Drawing.6">
                  <p:embed/>
                  <p:pic>
                    <p:nvPicPr>
                      <p:cNvPr id="427056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1913" y="4738207"/>
                        <a:ext cx="1301750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49"/>
          <p:cNvGraphicFramePr>
            <a:graphicFrameLocks noChangeAspect="1"/>
          </p:cNvGraphicFramePr>
          <p:nvPr/>
        </p:nvGraphicFramePr>
        <p:xfrm>
          <a:off x="7205663" y="4724400"/>
          <a:ext cx="1074737" cy="144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509" name="Visio" r:id="rId23" imgW="594665" imgH="799186" progId="Visio.Drawing.6">
                  <p:embed/>
                </p:oleObj>
              </mc:Choice>
              <mc:Fallback>
                <p:oleObj name="Visio" r:id="rId23" imgW="594665" imgH="799186" progId="Visio.Drawing.6">
                  <p:embed/>
                  <p:pic>
                    <p:nvPicPr>
                      <p:cNvPr id="427057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5663" y="4724400"/>
                        <a:ext cx="1074737" cy="1441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24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3568" y="1052736"/>
            <a:ext cx="4305300" cy="504825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zh-CN" altLang="en-US" sz="2800" b="1"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28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800" b="1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将网络化简成最简网络</a:t>
            </a:r>
          </a:p>
        </p:txBody>
      </p:sp>
      <p:graphicFrame>
        <p:nvGraphicFramePr>
          <p:cNvPr id="430130" name="Object 50"/>
          <p:cNvGraphicFramePr>
            <a:graphicFrameLocks noGrp="1" noChangeAspect="1"/>
          </p:cNvGraphicFramePr>
          <p:nvPr>
            <p:ph sz="quarter" idx="2"/>
            <p:extLst>
              <p:ext uri="{D42A27DB-BD31-4B8C-83A1-F6EECF244321}">
                <p14:modId xmlns:p14="http://schemas.microsoft.com/office/powerpoint/2010/main" val="908071778"/>
              </p:ext>
            </p:extLst>
          </p:nvPr>
        </p:nvGraphicFramePr>
        <p:xfrm>
          <a:off x="883593" y="1544861"/>
          <a:ext cx="3097212" cy="166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5" name="Visio" r:id="rId3" imgW="1850746" imgH="997610" progId="Visio.Drawing.6">
                  <p:embed/>
                </p:oleObj>
              </mc:Choice>
              <mc:Fallback>
                <p:oleObj name="Visio" r:id="rId3" imgW="1850746" imgH="997610" progId="Visio.Drawing.6">
                  <p:embed/>
                  <p:pic>
                    <p:nvPicPr>
                      <p:cNvPr id="43013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593" y="1544861"/>
                        <a:ext cx="3097212" cy="166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094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6490045"/>
              </p:ext>
            </p:extLst>
          </p:nvPr>
        </p:nvGraphicFramePr>
        <p:xfrm>
          <a:off x="7868593" y="2349724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6" r:id="rId5" imgW="209702" imgH="209702" progId="Visio.Drawing.6">
                  <p:embed/>
                </p:oleObj>
              </mc:Choice>
              <mc:Fallback>
                <p:oleObj r:id="rId5" imgW="209702" imgH="209702" progId="Visio.Drawing.6">
                  <p:embed/>
                  <p:pic>
                    <p:nvPicPr>
                      <p:cNvPr id="4300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8593" y="2349724"/>
                        <a:ext cx="288925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15" name="Rectangle 35"/>
          <p:cNvSpPr>
            <a:spLocks noChangeArrowheads="1"/>
          </p:cNvSpPr>
          <p:nvPr/>
        </p:nvSpPr>
        <p:spPr bwMode="auto">
          <a:xfrm>
            <a:off x="3980805" y="1990949"/>
            <a:ext cx="3384550" cy="115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zh-CN" altLang="en-US" sz="2600" b="1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>
                <a:solidFill>
                  <a:srgbClr val="000066"/>
                </a:solidFill>
                <a:latin typeface="楷体_GB2312" pitchFamily="49" charset="-122"/>
                <a:ea typeface="宋体" panose="02010600030101010101" pitchFamily="2" charset="-122"/>
              </a:rPr>
              <a:t>将图中受控电流源当独立电源处理，转换成电压源形式</a:t>
            </a:r>
            <a:endParaRPr lang="zh-CN" altLang="en-US" sz="2400">
              <a:solidFill>
                <a:srgbClr val="000066"/>
              </a:solidFill>
              <a:ea typeface="宋体" panose="02010600030101010101" pitchFamily="2" charset="-122"/>
            </a:endParaRPr>
          </a:p>
        </p:txBody>
      </p:sp>
      <p:sp>
        <p:nvSpPr>
          <p:cNvPr id="430116" name="Rectangle 36"/>
          <p:cNvSpPr>
            <a:spLocks noChangeArrowheads="1"/>
          </p:cNvSpPr>
          <p:nvPr/>
        </p:nvSpPr>
        <p:spPr bwMode="auto">
          <a:xfrm>
            <a:off x="740718" y="4726211"/>
            <a:ext cx="78486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1pPr>
            <a:lvl2pPr marL="742950" indent="-28575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3pPr>
            <a:lvl4pPr marL="16002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4pPr>
            <a:lvl5pPr marL="20574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5pPr>
            <a:lvl6pPr marL="25146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6pPr>
            <a:lvl7pPr marL="29718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7pPr>
            <a:lvl8pPr marL="34290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8pPr>
            <a:lvl9pPr marL="3886200" indent="-228600" fontAlgn="base" latinLnBrk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-윤고딕120" pitchFamily="18" charset="-127"/>
                <a:ea typeface="-윤고딕120" pitchFamily="18" charset="-127"/>
              </a:defRPr>
            </a:lvl9pPr>
          </a:lstStyle>
          <a:p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在此例中，受控源好比一个负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500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的电阻。</a:t>
            </a:r>
            <a:endParaRPr lang="en-US" altLang="zh-CN" sz="2400" b="1" dirty="0">
              <a:solidFill>
                <a:srgbClr val="0000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solidFill>
                  <a:srgbClr val="00006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当受控电源和控制量在同一条戴维南或者诺顿支路上时，受控电源可以变换为线性电阻。</a:t>
            </a:r>
            <a:endParaRPr lang="en-US" altLang="zh-CN" sz="2400" b="1" dirty="0">
              <a:solidFill>
                <a:srgbClr val="0000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 b="1" dirty="0">
              <a:solidFill>
                <a:srgbClr val="000066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430136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7149809"/>
              </p:ext>
            </p:extLst>
          </p:nvPr>
        </p:nvGraphicFramePr>
        <p:xfrm>
          <a:off x="6538246" y="3239397"/>
          <a:ext cx="159067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7" name="Visio" r:id="rId7" imgW="943356" imgH="845210" progId="Visio.Drawing.6">
                  <p:embed/>
                </p:oleObj>
              </mc:Choice>
              <mc:Fallback>
                <p:oleObj name="Visio" r:id="rId7" imgW="943356" imgH="845210" progId="Visio.Drawing.6">
                  <p:embed/>
                  <p:pic>
                    <p:nvPicPr>
                      <p:cNvPr id="430136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8246" y="3239397"/>
                        <a:ext cx="1590675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37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9884159"/>
              </p:ext>
            </p:extLst>
          </p:nvPr>
        </p:nvGraphicFramePr>
        <p:xfrm>
          <a:off x="883593" y="3294286"/>
          <a:ext cx="3024187" cy="1360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8" name="Visio" r:id="rId9" imgW="1857756" imgH="834542" progId="Visio.Drawing.6">
                  <p:embed/>
                </p:oleObj>
              </mc:Choice>
              <mc:Fallback>
                <p:oleObj name="Visio" r:id="rId9" imgW="1857756" imgH="834542" progId="Visio.Drawing.6">
                  <p:embed/>
                  <p:pic>
                    <p:nvPicPr>
                      <p:cNvPr id="430137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3593" y="3294286"/>
                        <a:ext cx="3024187" cy="1360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382031"/>
              </p:ext>
            </p:extLst>
          </p:nvPr>
        </p:nvGraphicFramePr>
        <p:xfrm>
          <a:off x="5239692" y="3861048"/>
          <a:ext cx="2889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639" r:id="rId5" imgW="209702" imgH="209702" progId="Visio.Drawing.6">
                  <p:embed/>
                </p:oleObj>
              </mc:Choice>
              <mc:Fallback>
                <p:oleObj r:id="rId5" imgW="209702" imgH="209702" progId="Visio.Drawing.6">
                  <p:embed/>
                  <p:pic>
                    <p:nvPicPr>
                      <p:cNvPr id="430094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9692" y="3861048"/>
                        <a:ext cx="288925" cy="288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5514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0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3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0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3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430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0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0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0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0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30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83" grpId="0" build="p"/>
      <p:bldP spid="430115" grpId="0" build="p"/>
      <p:bldP spid="4301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E113331-E8C8-476B-9753-038B56AE41B6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AC94C8-C5CB-48BE-A534-3C91DCB36FDA}" type="slidenum">
              <a:rPr lang="en-US" altLang="zh-CN"/>
              <a:pPr>
                <a:defRPr/>
              </a:pPr>
              <a:t>43</a:t>
            </a:fld>
            <a:endParaRPr lang="en-US" altLang="zh-CN"/>
          </a:p>
        </p:txBody>
      </p:sp>
      <p:graphicFrame>
        <p:nvGraphicFramePr>
          <p:cNvPr id="275458" name="Object 2"/>
          <p:cNvGraphicFramePr>
            <a:graphicFrameLocks noChangeAspect="1"/>
          </p:cNvGraphicFramePr>
          <p:nvPr/>
        </p:nvGraphicFramePr>
        <p:xfrm>
          <a:off x="6156325" y="990600"/>
          <a:ext cx="2530475" cy="2449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67" name="VISIO" r:id="rId3" imgW="1267968" imgH="1223772" progId="Visio.Drawing.5">
                  <p:embed/>
                </p:oleObj>
              </mc:Choice>
              <mc:Fallback>
                <p:oleObj name="VISIO" r:id="rId3" imgW="1267968" imgH="1223772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990600"/>
                        <a:ext cx="2530475" cy="2449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5459" name="Group 3"/>
          <p:cNvGrpSpPr>
            <a:grpSpLocks/>
          </p:cNvGrpSpPr>
          <p:nvPr/>
        </p:nvGrpSpPr>
        <p:grpSpPr bwMode="auto">
          <a:xfrm>
            <a:off x="0" y="1447800"/>
            <a:ext cx="3843338" cy="1955800"/>
            <a:chOff x="0" y="1008"/>
            <a:chExt cx="2421" cy="1232"/>
          </a:xfrm>
        </p:grpSpPr>
        <p:graphicFrame>
          <p:nvGraphicFramePr>
            <p:cNvPr id="22551" name="Object 4"/>
            <p:cNvGraphicFramePr>
              <a:graphicFrameLocks noChangeAspect="1"/>
            </p:cNvGraphicFramePr>
            <p:nvPr/>
          </p:nvGraphicFramePr>
          <p:xfrm>
            <a:off x="0" y="1008"/>
            <a:ext cx="2228" cy="12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8" name="VISIO" r:id="rId5" imgW="1770984" imgH="975259" progId="Visio.Drawing.5">
                    <p:embed/>
                  </p:oleObj>
                </mc:Choice>
                <mc:Fallback>
                  <p:oleObj name="VISIO" r:id="rId5" imgW="1770984" imgH="975259" progId="Visio.Drawing.5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1008"/>
                          <a:ext cx="2228" cy="12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2" name="Rectangle 5"/>
            <p:cNvSpPr>
              <a:spLocks noChangeArrowheads="1"/>
            </p:cNvSpPr>
            <p:nvPr/>
          </p:nvSpPr>
          <p:spPr bwMode="auto">
            <a:xfrm>
              <a:off x="2112" y="1652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pSp>
        <p:nvGrpSpPr>
          <p:cNvPr id="275462" name="Group 6"/>
          <p:cNvGrpSpPr>
            <a:grpSpLocks/>
          </p:cNvGrpSpPr>
          <p:nvPr/>
        </p:nvGrpSpPr>
        <p:grpSpPr bwMode="auto">
          <a:xfrm>
            <a:off x="3641725" y="990600"/>
            <a:ext cx="2868613" cy="2449513"/>
            <a:chOff x="2294" y="720"/>
            <a:chExt cx="1807" cy="1543"/>
          </a:xfrm>
        </p:grpSpPr>
        <p:graphicFrame>
          <p:nvGraphicFramePr>
            <p:cNvPr id="22549" name="Object 7"/>
            <p:cNvGraphicFramePr>
              <a:graphicFrameLocks noChangeAspect="1"/>
            </p:cNvGraphicFramePr>
            <p:nvPr/>
          </p:nvGraphicFramePr>
          <p:xfrm>
            <a:off x="2294" y="720"/>
            <a:ext cx="1594" cy="1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69" name="VISIO" r:id="rId7" imgW="1267968" imgH="1223772" progId="Visio.Drawing.5">
                    <p:embed/>
                  </p:oleObj>
                </mc:Choice>
                <mc:Fallback>
                  <p:oleObj name="VISIO" r:id="rId7" imgW="1267968" imgH="1223772" progId="Visio.Drawing.5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4" y="720"/>
                          <a:ext cx="1594" cy="1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0" name="Rectangle 8"/>
            <p:cNvSpPr>
              <a:spLocks noChangeArrowheads="1"/>
            </p:cNvSpPr>
            <p:nvPr/>
          </p:nvSpPr>
          <p:spPr bwMode="auto">
            <a:xfrm>
              <a:off x="3792" y="1652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pSp>
        <p:nvGrpSpPr>
          <p:cNvPr id="275465" name="Group 9"/>
          <p:cNvGrpSpPr>
            <a:grpSpLocks/>
          </p:cNvGrpSpPr>
          <p:nvPr/>
        </p:nvGrpSpPr>
        <p:grpSpPr bwMode="auto">
          <a:xfrm>
            <a:off x="3065463" y="3581400"/>
            <a:ext cx="3106737" cy="2320925"/>
            <a:chOff x="1931" y="2688"/>
            <a:chExt cx="1957" cy="1462"/>
          </a:xfrm>
        </p:grpSpPr>
        <p:graphicFrame>
          <p:nvGraphicFramePr>
            <p:cNvPr id="22547" name="Object 10"/>
            <p:cNvGraphicFramePr>
              <a:graphicFrameLocks noChangeAspect="1"/>
            </p:cNvGraphicFramePr>
            <p:nvPr/>
          </p:nvGraphicFramePr>
          <p:xfrm>
            <a:off x="2595" y="2688"/>
            <a:ext cx="1293" cy="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70" name="VISIO" r:id="rId9" imgW="1028700" imgH="1159764" progId="Visio.Drawing.5">
                    <p:embed/>
                  </p:oleObj>
                </mc:Choice>
                <mc:Fallback>
                  <p:oleObj name="VISIO" r:id="rId9" imgW="1028700" imgH="1159764" progId="Visio.Drawing.5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95" y="2688"/>
                          <a:ext cx="1293" cy="1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8" name="Rectangle 11"/>
            <p:cNvSpPr>
              <a:spLocks noChangeArrowheads="1"/>
            </p:cNvSpPr>
            <p:nvPr/>
          </p:nvSpPr>
          <p:spPr bwMode="auto">
            <a:xfrm>
              <a:off x="1931" y="3524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pSp>
        <p:nvGrpSpPr>
          <p:cNvPr id="275468" name="Group 12"/>
          <p:cNvGrpSpPr>
            <a:grpSpLocks/>
          </p:cNvGrpSpPr>
          <p:nvPr/>
        </p:nvGrpSpPr>
        <p:grpSpPr bwMode="auto">
          <a:xfrm>
            <a:off x="5884863" y="3581400"/>
            <a:ext cx="2873375" cy="2320925"/>
            <a:chOff x="3707" y="2688"/>
            <a:chExt cx="1810" cy="1462"/>
          </a:xfrm>
        </p:grpSpPr>
        <p:graphicFrame>
          <p:nvGraphicFramePr>
            <p:cNvPr id="22545" name="Object 13"/>
            <p:cNvGraphicFramePr>
              <a:graphicFrameLocks noChangeAspect="1"/>
            </p:cNvGraphicFramePr>
            <p:nvPr/>
          </p:nvGraphicFramePr>
          <p:xfrm>
            <a:off x="4224" y="2688"/>
            <a:ext cx="1293" cy="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71" name="VISIO" r:id="rId11" imgW="1028700" imgH="1159764" progId="Visio.Drawing.5">
                    <p:embed/>
                  </p:oleObj>
                </mc:Choice>
                <mc:Fallback>
                  <p:oleObj name="VISIO" r:id="rId11" imgW="1028700" imgH="1159764" progId="Visio.Drawing.5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4" y="2688"/>
                          <a:ext cx="1293" cy="1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6" name="Rectangle 14"/>
            <p:cNvSpPr>
              <a:spLocks noChangeArrowheads="1"/>
            </p:cNvSpPr>
            <p:nvPr/>
          </p:nvSpPr>
          <p:spPr bwMode="auto">
            <a:xfrm>
              <a:off x="3707" y="3524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pSp>
        <p:nvGrpSpPr>
          <p:cNvPr id="275471" name="Group 15"/>
          <p:cNvGrpSpPr>
            <a:grpSpLocks/>
          </p:cNvGrpSpPr>
          <p:nvPr/>
        </p:nvGrpSpPr>
        <p:grpSpPr bwMode="auto">
          <a:xfrm>
            <a:off x="474663" y="3581400"/>
            <a:ext cx="2878137" cy="2320925"/>
            <a:chOff x="299" y="2688"/>
            <a:chExt cx="1813" cy="1462"/>
          </a:xfrm>
        </p:grpSpPr>
        <p:graphicFrame>
          <p:nvGraphicFramePr>
            <p:cNvPr id="22543" name="Object 16"/>
            <p:cNvGraphicFramePr>
              <a:graphicFrameLocks noChangeAspect="1"/>
            </p:cNvGraphicFramePr>
            <p:nvPr/>
          </p:nvGraphicFramePr>
          <p:xfrm>
            <a:off x="518" y="2688"/>
            <a:ext cx="1594" cy="1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272" name="VISIO" r:id="rId13" imgW="1267968" imgH="1159764" progId="Visio.Drawing.5">
                    <p:embed/>
                  </p:oleObj>
                </mc:Choice>
                <mc:Fallback>
                  <p:oleObj name="VISIO" r:id="rId13" imgW="1267968" imgH="1159764" progId="Visio.Drawing.5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" y="2688"/>
                          <a:ext cx="1594" cy="14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44" name="Rectangle 17"/>
            <p:cNvSpPr>
              <a:spLocks noChangeArrowheads="1"/>
            </p:cNvSpPr>
            <p:nvPr/>
          </p:nvSpPr>
          <p:spPr bwMode="auto">
            <a:xfrm>
              <a:off x="299" y="3476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b="1">
                  <a:solidFill>
                    <a:schemeClr val="hlink"/>
                  </a:solidFill>
                  <a:ea typeface="隶书" panose="02010509060101010101" pitchFamily="49" charset="-122"/>
                </a:rPr>
                <a:t>→</a:t>
              </a:r>
            </a:p>
          </p:txBody>
        </p:sp>
      </p:grpSp>
      <p:graphicFrame>
        <p:nvGraphicFramePr>
          <p:cNvPr id="275474" name="Object 18"/>
          <p:cNvGraphicFramePr>
            <a:graphicFrameLocks noChangeAspect="1"/>
          </p:cNvGraphicFramePr>
          <p:nvPr/>
        </p:nvGraphicFramePr>
        <p:xfrm>
          <a:off x="1835150" y="6092825"/>
          <a:ext cx="61087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73" name="Equation" r:id="rId15" imgW="2692400" imgH="190500" progId="Equation.DSMT4">
                  <p:embed/>
                </p:oleObj>
              </mc:Choice>
              <mc:Fallback>
                <p:oleObj name="Equation" r:id="rId15" imgW="2692400" imgH="1905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6092825"/>
                        <a:ext cx="61087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5475" name="Rectangle 19"/>
          <p:cNvSpPr>
            <a:spLocks noChangeArrowheads="1"/>
          </p:cNvSpPr>
          <p:nvPr/>
        </p:nvSpPr>
        <p:spPr bwMode="auto">
          <a:xfrm>
            <a:off x="361950" y="6057900"/>
            <a:ext cx="14574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ea typeface="隶书" panose="02010509060101010101" pitchFamily="49" charset="-122"/>
              </a:rPr>
              <a:t>Method 2:</a:t>
            </a:r>
          </a:p>
        </p:txBody>
      </p:sp>
      <p:sp>
        <p:nvSpPr>
          <p:cNvPr id="22541" name="Rectangle 21"/>
          <p:cNvSpPr>
            <a:spLocks noChangeArrowheads="1"/>
          </p:cNvSpPr>
          <p:nvPr/>
        </p:nvSpPr>
        <p:spPr bwMode="auto">
          <a:xfrm>
            <a:off x="381000" y="668338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受控电源变换</a:t>
            </a: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5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475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7A02A990-CF6F-493B-A2EE-57281261533C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5208C0-9FA7-4866-967F-2B2CE7D7D610}" type="slidenum">
              <a:rPr lang="en-US" altLang="zh-CN"/>
              <a:pPr>
                <a:defRPr/>
              </a:pPr>
              <a:t>44</a:t>
            </a:fld>
            <a:endParaRPr lang="en-US" altLang="zh-CN"/>
          </a:p>
        </p:txBody>
      </p:sp>
      <p:graphicFrame>
        <p:nvGraphicFramePr>
          <p:cNvPr id="23557" name="Object 2"/>
          <p:cNvGraphicFramePr>
            <a:graphicFrameLocks noChangeAspect="1"/>
          </p:cNvGraphicFramePr>
          <p:nvPr/>
        </p:nvGraphicFramePr>
        <p:xfrm>
          <a:off x="179388" y="1125538"/>
          <a:ext cx="2465387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7" name="Visio" r:id="rId3" imgW="1294019" imgH="1189434" progId="Visio.Drawing.11">
                  <p:embed/>
                </p:oleObj>
              </mc:Choice>
              <mc:Fallback>
                <p:oleObj name="Visio" r:id="rId3" imgW="1294019" imgH="1189434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125538"/>
                        <a:ext cx="2465387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8" name="Object 3"/>
          <p:cNvGraphicFramePr>
            <a:graphicFrameLocks noChangeAspect="1"/>
          </p:cNvGraphicFramePr>
          <p:nvPr/>
        </p:nvGraphicFramePr>
        <p:xfrm>
          <a:off x="3276600" y="1125538"/>
          <a:ext cx="2465388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8" name="Visio" r:id="rId5" imgW="1294019" imgH="1189434" progId="Visio.Drawing.11">
                  <p:embed/>
                </p:oleObj>
              </mc:Choice>
              <mc:Fallback>
                <p:oleObj name="Visio" r:id="rId5" imgW="1294019" imgH="118943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25538"/>
                        <a:ext cx="2465388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9" name="Object 4"/>
          <p:cNvGraphicFramePr>
            <a:graphicFrameLocks noChangeAspect="1"/>
          </p:cNvGraphicFramePr>
          <p:nvPr/>
        </p:nvGraphicFramePr>
        <p:xfrm>
          <a:off x="6300788" y="1125538"/>
          <a:ext cx="2465387" cy="226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69" name="Visio" r:id="rId7" imgW="1294019" imgH="1189434" progId="Visio.Drawing.11">
                  <p:embed/>
                </p:oleObj>
              </mc:Choice>
              <mc:Fallback>
                <p:oleObj name="Visio" r:id="rId7" imgW="1294019" imgH="118943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788" y="1125538"/>
                        <a:ext cx="2465387" cy="226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0" name="Object 5"/>
          <p:cNvGraphicFramePr>
            <a:graphicFrameLocks noChangeAspect="1"/>
          </p:cNvGraphicFramePr>
          <p:nvPr/>
        </p:nvGraphicFramePr>
        <p:xfrm>
          <a:off x="395288" y="3957638"/>
          <a:ext cx="2097087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0" name="Visio" r:id="rId9" imgW="1100709" imgH="877824" progId="Visio.Drawing.11">
                  <p:embed/>
                </p:oleObj>
              </mc:Choice>
              <mc:Fallback>
                <p:oleObj name="Visio" r:id="rId9" imgW="1100709" imgH="87782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3957638"/>
                        <a:ext cx="2097087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1" name="Object 6"/>
          <p:cNvGraphicFramePr>
            <a:graphicFrameLocks noChangeAspect="1"/>
          </p:cNvGraphicFramePr>
          <p:nvPr/>
        </p:nvGraphicFramePr>
        <p:xfrm>
          <a:off x="6443663" y="3957638"/>
          <a:ext cx="2520950" cy="188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1" name="Visio" r:id="rId11" imgW="1336024" imgH="987552" progId="Visio.Drawing.11">
                  <p:embed/>
                </p:oleObj>
              </mc:Choice>
              <mc:Fallback>
                <p:oleObj name="Visio" r:id="rId11" imgW="1336024" imgH="987552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3957638"/>
                        <a:ext cx="2520950" cy="188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62" name="Object 7"/>
          <p:cNvGraphicFramePr>
            <a:graphicFrameLocks noChangeAspect="1"/>
          </p:cNvGraphicFramePr>
          <p:nvPr/>
        </p:nvGraphicFramePr>
        <p:xfrm>
          <a:off x="3276600" y="3884613"/>
          <a:ext cx="2582863" cy="194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2" name="Visio" r:id="rId13" imgW="1336024" imgH="987552" progId="Visio.Drawing.11">
                  <p:embed/>
                </p:oleObj>
              </mc:Choice>
              <mc:Fallback>
                <p:oleObj name="Visio" r:id="rId13" imgW="1336024" imgH="987552" progId="Visio.Drawing.11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84613"/>
                        <a:ext cx="2582863" cy="194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8" name="Object 8"/>
          <p:cNvGraphicFramePr>
            <a:graphicFrameLocks noChangeAspect="1"/>
          </p:cNvGraphicFramePr>
          <p:nvPr/>
        </p:nvGraphicFramePr>
        <p:xfrm>
          <a:off x="971550" y="3463925"/>
          <a:ext cx="12192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3" name="公式" r:id="rId15" imgW="609336" imgH="215806" progId="Equation.3">
                  <p:embed/>
                </p:oleObj>
              </mc:Choice>
              <mc:Fallback>
                <p:oleObj name="公式" r:id="rId15" imgW="609336" imgH="215806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463925"/>
                        <a:ext cx="1219200" cy="431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89" name="Object 9"/>
          <p:cNvGraphicFramePr>
            <a:graphicFrameLocks noChangeAspect="1"/>
          </p:cNvGraphicFramePr>
          <p:nvPr/>
        </p:nvGraphicFramePr>
        <p:xfrm>
          <a:off x="4127500" y="3349625"/>
          <a:ext cx="124460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4" name="公式" r:id="rId17" imgW="622030" imgH="330057" progId="Equation.3">
                  <p:embed/>
                </p:oleObj>
              </mc:Choice>
              <mc:Fallback>
                <p:oleObj name="公式" r:id="rId17" imgW="622030" imgH="330057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7500" y="3349625"/>
                        <a:ext cx="1244600" cy="660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0" name="Object 10"/>
          <p:cNvGraphicFramePr>
            <a:graphicFrameLocks noChangeAspect="1"/>
          </p:cNvGraphicFramePr>
          <p:nvPr/>
        </p:nvGraphicFramePr>
        <p:xfrm>
          <a:off x="7092950" y="3390900"/>
          <a:ext cx="1524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5" name="公式" r:id="rId19" imgW="761669" imgH="215806" progId="Equation.3">
                  <p:embed/>
                </p:oleObj>
              </mc:Choice>
              <mc:Fallback>
                <p:oleObj name="公式" r:id="rId19" imgW="761669" imgH="215806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3390900"/>
                        <a:ext cx="1524000" cy="431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1" name="Object 11"/>
          <p:cNvGraphicFramePr>
            <a:graphicFrameLocks noChangeAspect="1"/>
          </p:cNvGraphicFramePr>
          <p:nvPr/>
        </p:nvGraphicFramePr>
        <p:xfrm>
          <a:off x="598488" y="5767388"/>
          <a:ext cx="1549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6" name="公式" r:id="rId21" imgW="774364" imgH="215806" progId="Equation.3">
                  <p:embed/>
                </p:oleObj>
              </mc:Choice>
              <mc:Fallback>
                <p:oleObj name="公式" r:id="rId21" imgW="774364" imgH="215806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488" y="5767388"/>
                        <a:ext cx="1549400" cy="4318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2" name="Object 12"/>
          <p:cNvGraphicFramePr>
            <a:graphicFrameLocks noChangeAspect="1"/>
          </p:cNvGraphicFramePr>
          <p:nvPr/>
        </p:nvGraphicFramePr>
        <p:xfrm>
          <a:off x="3924300" y="5670550"/>
          <a:ext cx="1244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7" name="公式" r:id="rId23" imgW="622030" imgH="355446" progId="Equation.3">
                  <p:embed/>
                </p:oleObj>
              </mc:Choice>
              <mc:Fallback>
                <p:oleObj name="公式" r:id="rId23" imgW="622030" imgH="355446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5670550"/>
                        <a:ext cx="1244600" cy="711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493" name="Object 13"/>
          <p:cNvGraphicFramePr>
            <a:graphicFrameLocks noChangeAspect="1"/>
          </p:cNvGraphicFramePr>
          <p:nvPr/>
        </p:nvGraphicFramePr>
        <p:xfrm>
          <a:off x="7100888" y="5695950"/>
          <a:ext cx="1371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78" name="公式" r:id="rId25" imgW="685502" imgH="355446" progId="Equation.3">
                  <p:embed/>
                </p:oleObj>
              </mc:Choice>
              <mc:Fallback>
                <p:oleObj name="公式" r:id="rId25" imgW="685502" imgH="355446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00888" y="5695950"/>
                        <a:ext cx="1371600" cy="711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9" name="Rectangle 14"/>
          <p:cNvSpPr>
            <a:spLocks noChangeArrowheads="1"/>
          </p:cNvSpPr>
          <p:nvPr/>
        </p:nvSpPr>
        <p:spPr bwMode="auto">
          <a:xfrm>
            <a:off x="395288" y="62547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7.Find the equivalent resistance of each circuit.</a:t>
            </a:r>
          </a:p>
        </p:txBody>
      </p:sp>
      <p:sp>
        <p:nvSpPr>
          <p:cNvPr id="23570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5AA5F7-7C3B-4C93-AC8B-0376E63DEE73}"/>
              </a:ext>
            </a:extLst>
          </p:cNvPr>
          <p:cNvSpPr txBox="1"/>
          <p:nvPr/>
        </p:nvSpPr>
        <p:spPr>
          <a:xfrm>
            <a:off x="107504" y="6341417"/>
            <a:ext cx="895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注意：看着很复杂，实际上都可以通过端口电压电流关系推导出，不需要记忆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E113331-E8C8-476B-9753-038B56AE41B6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2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AC94C8-C5CB-48BE-A534-3C91DCB36FDA}" type="slidenum">
              <a:rPr lang="en-US" altLang="zh-CN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22541" name="Rectangle 21"/>
          <p:cNvSpPr>
            <a:spLocks noChangeArrowheads="1"/>
          </p:cNvSpPr>
          <p:nvPr/>
        </p:nvSpPr>
        <p:spPr bwMode="auto">
          <a:xfrm>
            <a:off x="702786" y="1484784"/>
            <a:ext cx="8458200" cy="3768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受控电源变换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&amp;</a:t>
            </a: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输入（等效）电阻计算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两种方法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:</a:t>
            </a:r>
          </a:p>
          <a:p>
            <a:pPr marL="514350" indent="-514350" eaLnBrk="1" hangingPunct="1">
              <a:spcBef>
                <a:spcPct val="0"/>
              </a:spcBef>
              <a:buFontTx/>
              <a:buAutoNum type="arabicPeriod"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变换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marL="514350" indent="-514350" eaLnBrk="1" hangingPunct="1">
              <a:spcBef>
                <a:spcPct val="0"/>
              </a:spcBef>
              <a:buFontTx/>
              <a:buAutoNum type="arabicPeriod"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求</a:t>
            </a:r>
            <a:r>
              <a:rPr lang="en-US" altLang="zh-CN" sz="2800" i="1" dirty="0">
                <a:solidFill>
                  <a:srgbClr val="CC3300"/>
                </a:solidFill>
                <a:ea typeface="隶书" panose="02010509060101010101" pitchFamily="49" charset="-122"/>
              </a:rPr>
              <a:t>UI</a:t>
            </a: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关系（注入电流法或给定电压法）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注意事项：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marL="514350" indent="-514350" eaLnBrk="1" hangingPunct="1">
              <a:spcBef>
                <a:spcPct val="0"/>
              </a:spcBef>
              <a:buAutoNum type="arabicPeriod"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由于有受控电源，增加了难度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marL="514350" indent="-514350" eaLnBrk="1" hangingPunct="1">
              <a:spcBef>
                <a:spcPct val="0"/>
              </a:spcBef>
              <a:buAutoNum type="arabicPeriod"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各种符合容易弄混搞错，需非常小心仔细</a:t>
            </a: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  <a:p>
            <a:pPr marL="514350" indent="-514350" eaLnBrk="1" hangingPunct="1">
              <a:spcBef>
                <a:spcPct val="0"/>
              </a:spcBef>
              <a:buFontTx/>
              <a:buAutoNum type="arabicPeriod"/>
            </a:pP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2.6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电源变换</a:t>
            </a: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Source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824136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259924C-74D2-4990-B021-978A50FD8F30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A470E1-CF8F-4566-BCA0-CC854071A135}" type="slidenum">
              <a:rPr lang="en-US" altLang="zh-CN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24581" name="Rectangle 2"/>
          <p:cNvSpPr>
            <a:spLocks noChangeArrowheads="1"/>
          </p:cNvSpPr>
          <p:nvPr/>
        </p:nvSpPr>
        <p:spPr bwMode="auto">
          <a:xfrm>
            <a:off x="395288" y="62547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8.Find the equivalent circuit.</a:t>
            </a:r>
          </a:p>
        </p:txBody>
      </p:sp>
      <p:graphicFrame>
        <p:nvGraphicFramePr>
          <p:cNvPr id="24582" name="Object 3"/>
          <p:cNvGraphicFramePr>
            <a:graphicFrameLocks noChangeAspect="1"/>
          </p:cNvGraphicFramePr>
          <p:nvPr/>
        </p:nvGraphicFramePr>
        <p:xfrm>
          <a:off x="749300" y="1158875"/>
          <a:ext cx="38481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5" name="VISIO" r:id="rId3" imgW="1932260" imgH="880928" progId="Visio.Drawing.5">
                  <p:embed/>
                </p:oleObj>
              </mc:Choice>
              <mc:Fallback>
                <p:oleObj name="VISIO" r:id="rId3" imgW="1932260" imgH="880928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1158875"/>
                        <a:ext cx="38481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8" name="Object 4"/>
          <p:cNvGraphicFramePr>
            <a:graphicFrameLocks noChangeAspect="1"/>
          </p:cNvGraphicFramePr>
          <p:nvPr/>
        </p:nvGraphicFramePr>
        <p:xfrm>
          <a:off x="749300" y="2997200"/>
          <a:ext cx="38481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6" name="Visio" r:id="rId5" imgW="1959674" imgH="912114" progId="Visio.Drawing.11">
                  <p:embed/>
                </p:oleObj>
              </mc:Choice>
              <mc:Fallback>
                <p:oleObj name="Visio" r:id="rId5" imgW="1959674" imgH="91211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300" y="2997200"/>
                        <a:ext cx="38481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09" name="Object 5"/>
          <p:cNvGraphicFramePr>
            <a:graphicFrameLocks noChangeAspect="1"/>
          </p:cNvGraphicFramePr>
          <p:nvPr/>
        </p:nvGraphicFramePr>
        <p:xfrm>
          <a:off x="755650" y="4724400"/>
          <a:ext cx="3848100" cy="176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7" name="Visio" r:id="rId7" imgW="1959674" imgH="912114" progId="Visio.Drawing.11">
                  <p:embed/>
                </p:oleObj>
              </mc:Choice>
              <mc:Fallback>
                <p:oleObj name="Visio" r:id="rId7" imgW="1959674" imgH="912114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724400"/>
                        <a:ext cx="3848100" cy="176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7510" name="Object 6"/>
          <p:cNvGraphicFramePr>
            <a:graphicFrameLocks noChangeAspect="1"/>
          </p:cNvGraphicFramePr>
          <p:nvPr/>
        </p:nvGraphicFramePr>
        <p:xfrm>
          <a:off x="5940425" y="5734050"/>
          <a:ext cx="18716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98" name="Equation" r:id="rId9" imgW="698500" imgH="228600" progId="Equation.DSMT4">
                  <p:embed/>
                </p:oleObj>
              </mc:Choice>
              <mc:Fallback>
                <p:oleObj name="Equation" r:id="rId9" imgW="698500" imgH="2286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5734050"/>
                        <a:ext cx="18716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等效电路综合应用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77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77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CE61080-4ABA-4ECA-B3BE-8BD517454A59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AC976A3-1A0A-46BD-89B9-9FF9DCE6D136}" type="slidenum">
              <a:rPr lang="en-US" altLang="zh-CN"/>
              <a:pPr>
                <a:defRPr/>
              </a:pPr>
              <a:t>47</a:t>
            </a:fld>
            <a:endParaRPr lang="en-US" altLang="zh-CN"/>
          </a:p>
        </p:txBody>
      </p:sp>
      <p:graphicFrame>
        <p:nvGraphicFramePr>
          <p:cNvPr id="25605" name="Object 2"/>
          <p:cNvGraphicFramePr>
            <a:graphicFrameLocks noChangeAspect="1"/>
          </p:cNvGraphicFramePr>
          <p:nvPr/>
        </p:nvGraphicFramePr>
        <p:xfrm>
          <a:off x="-88900" y="1341438"/>
          <a:ext cx="42291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9" name="VISIO" r:id="rId3" imgW="2131571" imgH="1265858" progId="Visio.Drawing.5">
                  <p:embed/>
                </p:oleObj>
              </mc:Choice>
              <mc:Fallback>
                <p:oleObj name="VISIO" r:id="rId3" imgW="2131571" imgH="1265858" progId="Visio.Drawing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8900" y="1341438"/>
                        <a:ext cx="422910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1" name="Object 3"/>
          <p:cNvGraphicFramePr>
            <a:graphicFrameLocks noChangeAspect="1"/>
          </p:cNvGraphicFramePr>
          <p:nvPr/>
        </p:nvGraphicFramePr>
        <p:xfrm>
          <a:off x="4716463" y="1341438"/>
          <a:ext cx="42291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0" name="Visio" r:id="rId5" imgW="2158127" imgH="1298305" progId="Visio.Drawing.11">
                  <p:embed/>
                </p:oleObj>
              </mc:Choice>
              <mc:Fallback>
                <p:oleObj name="Visio" r:id="rId5" imgW="2158127" imgH="1298305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341438"/>
                        <a:ext cx="422910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2" name="Object 4"/>
          <p:cNvGraphicFramePr>
            <a:graphicFrameLocks noChangeAspect="1"/>
          </p:cNvGraphicFramePr>
          <p:nvPr/>
        </p:nvGraphicFramePr>
        <p:xfrm>
          <a:off x="127000" y="4076700"/>
          <a:ext cx="42291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1" name="Visio" r:id="rId7" imgW="2158127" imgH="1298305" progId="Visio.Drawing.11">
                  <p:embed/>
                </p:oleObj>
              </mc:Choice>
              <mc:Fallback>
                <p:oleObj name="Visio" r:id="rId7" imgW="2158127" imgH="1298305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" y="4076700"/>
                        <a:ext cx="422910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8533" name="Object 5"/>
          <p:cNvGraphicFramePr>
            <a:graphicFrameLocks noChangeAspect="1"/>
          </p:cNvGraphicFramePr>
          <p:nvPr/>
        </p:nvGraphicFramePr>
        <p:xfrm>
          <a:off x="4716463" y="4076700"/>
          <a:ext cx="4229100" cy="254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22" name="Visio" r:id="rId9" imgW="2158127" imgH="1298305" progId="Visio.Drawing.11">
                  <p:embed/>
                </p:oleObj>
              </mc:Choice>
              <mc:Fallback>
                <p:oleObj name="Visio" r:id="rId9" imgW="2158127" imgH="1298305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4076700"/>
                        <a:ext cx="4229100" cy="254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9" name="Rectangle 6"/>
          <p:cNvSpPr>
            <a:spLocks noChangeArrowheads="1"/>
          </p:cNvSpPr>
          <p:nvPr/>
        </p:nvSpPr>
        <p:spPr bwMode="auto">
          <a:xfrm>
            <a:off x="395288" y="62547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9.Find the equivalent circuit.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等效电路综合应用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7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7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FC282383-85E1-4731-8528-E8C864AF2059}" type="datetime1">
              <a:rPr lang="zh-CN" altLang="en-US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EF4565-2984-4DA8-9E2D-EEE79B2640CD}" type="slidenum">
              <a:rPr lang="en-US" altLang="zh-CN"/>
              <a:pPr>
                <a:defRPr/>
              </a:pPr>
              <a:t>48</a:t>
            </a:fld>
            <a:endParaRPr lang="en-US" altLang="zh-CN"/>
          </a:p>
        </p:txBody>
      </p:sp>
      <p:graphicFrame>
        <p:nvGraphicFramePr>
          <p:cNvPr id="26629" name="Object 2"/>
          <p:cNvGraphicFramePr>
            <a:graphicFrameLocks noChangeAspect="1"/>
          </p:cNvGraphicFramePr>
          <p:nvPr/>
        </p:nvGraphicFramePr>
        <p:xfrm>
          <a:off x="900113" y="1165225"/>
          <a:ext cx="3238500" cy="240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6" name="Visio" r:id="rId3" imgW="1649882" imgH="1233526" progId="Visio.Drawing.11">
                  <p:embed/>
                </p:oleObj>
              </mc:Choice>
              <mc:Fallback>
                <p:oleObj name="Visio" r:id="rId3" imgW="1649882" imgH="1233526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165225"/>
                        <a:ext cx="3238500" cy="2408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5" name="Object 3"/>
          <p:cNvGraphicFramePr>
            <a:graphicFrameLocks noChangeAspect="1"/>
          </p:cNvGraphicFramePr>
          <p:nvPr/>
        </p:nvGraphicFramePr>
        <p:xfrm>
          <a:off x="790575" y="4308475"/>
          <a:ext cx="3671888" cy="2433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7" name="Visio" r:id="rId5" imgW="1896666" imgH="1233583" progId="Visio.Drawing.11">
                  <p:embed/>
                </p:oleObj>
              </mc:Choice>
              <mc:Fallback>
                <p:oleObj name="Visio" r:id="rId5" imgW="1896666" imgH="1233583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0575" y="4308475"/>
                        <a:ext cx="3671888" cy="2433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6" name="Object 4"/>
          <p:cNvGraphicFramePr>
            <a:graphicFrameLocks noChangeAspect="1"/>
          </p:cNvGraphicFramePr>
          <p:nvPr/>
        </p:nvGraphicFramePr>
        <p:xfrm>
          <a:off x="4751388" y="476250"/>
          <a:ext cx="3995737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8" name="Visio" r:id="rId7" imgW="2184702" imgH="1233583" progId="Visio.Drawing.11">
                  <p:embed/>
                </p:oleObj>
              </mc:Choice>
              <mc:Fallback>
                <p:oleObj name="Visio" r:id="rId7" imgW="2184702" imgH="123358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476250"/>
                        <a:ext cx="3995737" cy="230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7" name="Object 5"/>
          <p:cNvGraphicFramePr>
            <a:graphicFrameLocks noChangeAspect="1"/>
          </p:cNvGraphicFramePr>
          <p:nvPr/>
        </p:nvGraphicFramePr>
        <p:xfrm>
          <a:off x="4824413" y="2562225"/>
          <a:ext cx="3995737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49" name="Visio" r:id="rId9" imgW="2184702" imgH="1233583" progId="Visio.Drawing.11">
                  <p:embed/>
                </p:oleObj>
              </mc:Choice>
              <mc:Fallback>
                <p:oleObj name="Visio" r:id="rId9" imgW="2184702" imgH="123358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2562225"/>
                        <a:ext cx="3995737" cy="230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9558" name="Object 6"/>
          <p:cNvGraphicFramePr>
            <a:graphicFrameLocks noChangeAspect="1"/>
          </p:cNvGraphicFramePr>
          <p:nvPr/>
        </p:nvGraphicFramePr>
        <p:xfrm>
          <a:off x="4824413" y="4651375"/>
          <a:ext cx="3995737" cy="230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50" name="Visio" r:id="rId11" imgW="2184702" imgH="1233583" progId="Visio.Drawing.11">
                  <p:embed/>
                </p:oleObj>
              </mc:Choice>
              <mc:Fallback>
                <p:oleObj name="Visio" r:id="rId11" imgW="2184702" imgH="1233583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4413" y="4651375"/>
                        <a:ext cx="3995737" cy="2306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Rectangle 7"/>
          <p:cNvSpPr>
            <a:spLocks noChangeArrowheads="1"/>
          </p:cNvSpPr>
          <p:nvPr/>
        </p:nvSpPr>
        <p:spPr bwMode="auto">
          <a:xfrm>
            <a:off x="395288" y="62547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10.Find 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the equivalent circuit.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等效电路综合应用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1000" y="914400"/>
            <a:ext cx="8295456" cy="5181600"/>
          </a:xfrm>
        </p:spPr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节：</a:t>
            </a:r>
            <a:r>
              <a:rPr lang="en-US" altLang="zh-CN" dirty="0"/>
              <a:t>2-12</a:t>
            </a:r>
            <a:r>
              <a:rPr lang="zh-CN" altLang="en-US" dirty="0"/>
              <a:t>，</a:t>
            </a:r>
            <a:r>
              <a:rPr lang="en-US" altLang="zh-CN" dirty="0"/>
              <a:t>2-14</a:t>
            </a:r>
          </a:p>
          <a:p>
            <a:r>
              <a:rPr lang="en-US" altLang="zh-CN" dirty="0"/>
              <a:t>2.3</a:t>
            </a:r>
            <a:r>
              <a:rPr lang="zh-CN" altLang="en-US" dirty="0"/>
              <a:t>节：</a:t>
            </a:r>
            <a:r>
              <a:rPr lang="en-US" altLang="zh-CN" dirty="0"/>
              <a:t>2-16</a:t>
            </a:r>
            <a:r>
              <a:rPr lang="zh-CN" altLang="en-US" dirty="0"/>
              <a:t>，</a:t>
            </a:r>
            <a:r>
              <a:rPr lang="en-US" altLang="zh-CN" dirty="0"/>
              <a:t>2-20</a:t>
            </a:r>
            <a:r>
              <a:rPr lang="zh-CN" altLang="en-US" dirty="0"/>
              <a:t>，</a:t>
            </a:r>
            <a:r>
              <a:rPr lang="en-US" altLang="zh-CN" dirty="0"/>
              <a:t>2-24</a:t>
            </a:r>
          </a:p>
          <a:p>
            <a:r>
              <a:rPr lang="en-US" altLang="zh-CN" dirty="0"/>
              <a:t>2.4</a:t>
            </a:r>
            <a:r>
              <a:rPr lang="zh-CN" altLang="en-US" dirty="0"/>
              <a:t>节：</a:t>
            </a:r>
            <a:r>
              <a:rPr lang="en-US" altLang="zh-CN" dirty="0"/>
              <a:t>2-26</a:t>
            </a:r>
            <a:r>
              <a:rPr lang="zh-CN" altLang="en-US" dirty="0"/>
              <a:t>，</a:t>
            </a:r>
            <a:r>
              <a:rPr lang="en-US" altLang="zh-CN" dirty="0"/>
              <a:t>2-32</a:t>
            </a:r>
          </a:p>
          <a:p>
            <a:r>
              <a:rPr lang="zh-CN" altLang="en-US" dirty="0"/>
              <a:t>综合：</a:t>
            </a:r>
            <a:r>
              <a:rPr lang="en-US" altLang="zh-CN" dirty="0"/>
              <a:t>2-36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A18AD-0A7C-4FD4-B788-CBCE68555FE7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950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30" name="Text Box 6"/>
          <p:cNvSpPr txBox="1">
            <a:spLocks noChangeArrowheads="1"/>
          </p:cNvSpPr>
          <p:nvPr/>
        </p:nvSpPr>
        <p:spPr bwMode="auto">
          <a:xfrm>
            <a:off x="371475" y="1508225"/>
            <a:ext cx="205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008000"/>
                </a:solidFill>
                <a:latin typeface="宋体" panose="02010600030101010101" pitchFamily="2" charset="-122"/>
              </a:rPr>
              <a:t>(1) </a:t>
            </a:r>
            <a:r>
              <a:rPr kumimoji="1" lang="zh-CN" altLang="en-US" sz="2400" b="1">
                <a:solidFill>
                  <a:srgbClr val="008000"/>
                </a:solidFill>
                <a:latin typeface="宋体" panose="02010600030101010101" pitchFamily="2" charset="-122"/>
              </a:rPr>
              <a:t>电路特点</a:t>
            </a:r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395288" y="836712"/>
            <a:ext cx="8096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1.</a:t>
            </a:r>
            <a:r>
              <a:rPr kumimoji="1" lang="zh-CN" altLang="en-US" sz="2400" b="1">
                <a:solidFill>
                  <a:srgbClr val="FF0000"/>
                </a:solidFill>
                <a:latin typeface="宋体" panose="02010600030101010101" pitchFamily="2" charset="-122"/>
              </a:rPr>
              <a:t>电阻串联 </a:t>
            </a:r>
            <a:r>
              <a:rPr kumimoji="1"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(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series connection</a:t>
            </a:r>
            <a:r>
              <a:rPr kumimoji="1" lang="en-US" altLang="zh-CN" sz="2400" b="1">
                <a:solidFill>
                  <a:srgbClr val="FF0000"/>
                </a:solidFill>
                <a:latin typeface="宋体" panose="02010600030101010101" pitchFamily="2" charset="-122"/>
              </a:rPr>
              <a:t>)</a:t>
            </a:r>
          </a:p>
        </p:txBody>
      </p:sp>
      <p:grpSp>
        <p:nvGrpSpPr>
          <p:cNvPr id="359432" name="Group 8"/>
          <p:cNvGrpSpPr>
            <a:grpSpLocks/>
          </p:cNvGrpSpPr>
          <p:nvPr/>
        </p:nvGrpSpPr>
        <p:grpSpPr bwMode="auto">
          <a:xfrm>
            <a:off x="1628775" y="1641575"/>
            <a:ext cx="4800600" cy="1981200"/>
            <a:chOff x="1104" y="1104"/>
            <a:chExt cx="3024" cy="1248"/>
          </a:xfrm>
        </p:grpSpPr>
        <p:sp>
          <p:nvSpPr>
            <p:cNvPr id="359433" name="Rectangle 9"/>
            <p:cNvSpPr>
              <a:spLocks noChangeArrowheads="1"/>
            </p:cNvSpPr>
            <p:nvPr/>
          </p:nvSpPr>
          <p:spPr bwMode="auto">
            <a:xfrm rot="5400000">
              <a:off x="1845" y="1323"/>
              <a:ext cx="120" cy="25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59434" name="Text Box 10"/>
            <p:cNvSpPr txBox="1">
              <a:spLocks noChangeArrowheads="1"/>
            </p:cNvSpPr>
            <p:nvPr/>
          </p:nvSpPr>
          <p:spPr bwMode="auto">
            <a:xfrm>
              <a:off x="1344" y="206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59435" name="Text Box 11"/>
            <p:cNvSpPr txBox="1">
              <a:spLocks noChangeArrowheads="1"/>
            </p:cNvSpPr>
            <p:nvPr/>
          </p:nvSpPr>
          <p:spPr bwMode="auto">
            <a:xfrm>
              <a:off x="3936" y="201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59436" name="Text Box 12"/>
            <p:cNvSpPr txBox="1">
              <a:spLocks noChangeArrowheads="1"/>
            </p:cNvSpPr>
            <p:nvPr/>
          </p:nvSpPr>
          <p:spPr bwMode="auto">
            <a:xfrm>
              <a:off x="1728" y="11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59437" name="Text Box 13"/>
            <p:cNvSpPr txBox="1">
              <a:spLocks noChangeArrowheads="1"/>
            </p:cNvSpPr>
            <p:nvPr/>
          </p:nvSpPr>
          <p:spPr bwMode="auto">
            <a:xfrm>
              <a:off x="3408" y="11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359438" name="Group 14"/>
            <p:cNvGrpSpPr>
              <a:grpSpLocks/>
            </p:cNvGrpSpPr>
            <p:nvPr/>
          </p:nvGrpSpPr>
          <p:grpSpPr bwMode="auto">
            <a:xfrm>
              <a:off x="2400" y="1536"/>
              <a:ext cx="768" cy="384"/>
              <a:chOff x="576" y="1152"/>
              <a:chExt cx="768" cy="384"/>
            </a:xfrm>
          </p:grpSpPr>
          <p:sp>
            <p:nvSpPr>
              <p:cNvPr id="359439" name="Text Box 15"/>
              <p:cNvSpPr txBox="1">
                <a:spLocks noChangeArrowheads="1"/>
              </p:cNvSpPr>
              <p:nvPr/>
            </p:nvSpPr>
            <p:spPr bwMode="auto">
              <a:xfrm>
                <a:off x="576" y="1248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9440" name="Text Box 16"/>
              <p:cNvSpPr txBox="1">
                <a:spLocks noChangeArrowheads="1"/>
              </p:cNvSpPr>
              <p:nvPr/>
            </p:nvSpPr>
            <p:spPr bwMode="auto">
              <a:xfrm>
                <a:off x="1152" y="1152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359441" name="Text Box 17"/>
              <p:cNvSpPr txBox="1">
                <a:spLocks noChangeArrowheads="1"/>
              </p:cNvSpPr>
              <p:nvPr/>
            </p:nvSpPr>
            <p:spPr bwMode="auto">
              <a:xfrm>
                <a:off x="816" y="1248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k</a:t>
                </a:r>
                <a:endParaRPr kumimoji="1" lang="en-US" altLang="zh-CN" sz="24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9442" name="Text Box 18"/>
            <p:cNvSpPr txBox="1">
              <a:spLocks noChangeArrowheads="1"/>
            </p:cNvSpPr>
            <p:nvPr/>
          </p:nvSpPr>
          <p:spPr bwMode="auto">
            <a:xfrm>
              <a:off x="1104" y="1680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359443" name="Rectangle 19"/>
            <p:cNvSpPr>
              <a:spLocks noChangeArrowheads="1"/>
            </p:cNvSpPr>
            <p:nvPr/>
          </p:nvSpPr>
          <p:spPr bwMode="auto">
            <a:xfrm rot="5400000">
              <a:off x="3525" y="1323"/>
              <a:ext cx="120" cy="25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59444" name="Rectangle 20"/>
            <p:cNvSpPr>
              <a:spLocks noChangeArrowheads="1"/>
            </p:cNvSpPr>
            <p:nvPr/>
          </p:nvSpPr>
          <p:spPr bwMode="auto">
            <a:xfrm rot="5400000">
              <a:off x="2685" y="1323"/>
              <a:ext cx="120" cy="25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359445" name="Line 21"/>
            <p:cNvSpPr>
              <a:spLocks noChangeShapeType="1"/>
            </p:cNvSpPr>
            <p:nvPr/>
          </p:nvSpPr>
          <p:spPr bwMode="auto">
            <a:xfrm>
              <a:off x="1440" y="144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46" name="Line 22"/>
            <p:cNvSpPr>
              <a:spLocks noChangeShapeType="1"/>
            </p:cNvSpPr>
            <p:nvPr/>
          </p:nvSpPr>
          <p:spPr bwMode="auto">
            <a:xfrm>
              <a:off x="2036" y="1440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47" name="Line 23"/>
            <p:cNvSpPr>
              <a:spLocks noChangeShapeType="1"/>
            </p:cNvSpPr>
            <p:nvPr/>
          </p:nvSpPr>
          <p:spPr bwMode="auto">
            <a:xfrm>
              <a:off x="3216" y="1440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48" name="Line 24"/>
            <p:cNvSpPr>
              <a:spLocks noChangeShapeType="1"/>
            </p:cNvSpPr>
            <p:nvPr/>
          </p:nvSpPr>
          <p:spPr bwMode="auto">
            <a:xfrm>
              <a:off x="2256" y="144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49" name="Line 25"/>
            <p:cNvSpPr>
              <a:spLocks noChangeShapeType="1"/>
            </p:cNvSpPr>
            <p:nvPr/>
          </p:nvSpPr>
          <p:spPr bwMode="auto">
            <a:xfrm>
              <a:off x="2880" y="144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59450" name="Group 26"/>
            <p:cNvGrpSpPr>
              <a:grpSpLocks/>
            </p:cNvGrpSpPr>
            <p:nvPr/>
          </p:nvGrpSpPr>
          <p:grpSpPr bwMode="auto">
            <a:xfrm>
              <a:off x="1584" y="1536"/>
              <a:ext cx="768" cy="384"/>
              <a:chOff x="576" y="1152"/>
              <a:chExt cx="768" cy="384"/>
            </a:xfrm>
          </p:grpSpPr>
          <p:sp>
            <p:nvSpPr>
              <p:cNvPr id="359451" name="Text Box 27"/>
              <p:cNvSpPr txBox="1">
                <a:spLocks noChangeArrowheads="1"/>
              </p:cNvSpPr>
              <p:nvPr/>
            </p:nvSpPr>
            <p:spPr bwMode="auto">
              <a:xfrm>
                <a:off x="576" y="1248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9452" name="Text Box 28"/>
              <p:cNvSpPr txBox="1">
                <a:spLocks noChangeArrowheads="1"/>
              </p:cNvSpPr>
              <p:nvPr/>
            </p:nvSpPr>
            <p:spPr bwMode="auto">
              <a:xfrm>
                <a:off x="1152" y="1152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359453" name="Text Box 29"/>
              <p:cNvSpPr txBox="1">
                <a:spLocks noChangeArrowheads="1"/>
              </p:cNvSpPr>
              <p:nvPr/>
            </p:nvSpPr>
            <p:spPr bwMode="auto">
              <a:xfrm>
                <a:off x="816" y="1248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baseline="-25000"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59454" name="Group 30"/>
            <p:cNvGrpSpPr>
              <a:grpSpLocks/>
            </p:cNvGrpSpPr>
            <p:nvPr/>
          </p:nvGrpSpPr>
          <p:grpSpPr bwMode="auto">
            <a:xfrm>
              <a:off x="3264" y="1536"/>
              <a:ext cx="768" cy="384"/>
              <a:chOff x="576" y="1152"/>
              <a:chExt cx="768" cy="384"/>
            </a:xfrm>
          </p:grpSpPr>
          <p:sp>
            <p:nvSpPr>
              <p:cNvPr id="359455" name="Text Box 31"/>
              <p:cNvSpPr txBox="1">
                <a:spLocks noChangeArrowheads="1"/>
              </p:cNvSpPr>
              <p:nvPr/>
            </p:nvSpPr>
            <p:spPr bwMode="auto">
              <a:xfrm>
                <a:off x="576" y="1248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359456" name="Text Box 32"/>
              <p:cNvSpPr txBox="1">
                <a:spLocks noChangeArrowheads="1"/>
              </p:cNvSpPr>
              <p:nvPr/>
            </p:nvSpPr>
            <p:spPr bwMode="auto">
              <a:xfrm>
                <a:off x="1152" y="1152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359457" name="Text Box 33"/>
              <p:cNvSpPr txBox="1">
                <a:spLocks noChangeArrowheads="1"/>
              </p:cNvSpPr>
              <p:nvPr/>
            </p:nvSpPr>
            <p:spPr bwMode="auto">
              <a:xfrm>
                <a:off x="816" y="1248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n</a:t>
                </a:r>
                <a:endParaRPr kumimoji="1" lang="en-US" altLang="zh-CN" sz="24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59458" name="Line 34"/>
            <p:cNvSpPr>
              <a:spLocks noChangeShapeType="1"/>
            </p:cNvSpPr>
            <p:nvPr/>
          </p:nvSpPr>
          <p:spPr bwMode="auto">
            <a:xfrm>
              <a:off x="3716" y="1440"/>
              <a:ext cx="3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59" name="Line 35"/>
            <p:cNvSpPr>
              <a:spLocks noChangeShapeType="1"/>
            </p:cNvSpPr>
            <p:nvPr/>
          </p:nvSpPr>
          <p:spPr bwMode="auto">
            <a:xfrm>
              <a:off x="4018" y="1440"/>
              <a:ext cx="0" cy="5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60" name="Line 36"/>
            <p:cNvSpPr>
              <a:spLocks noChangeShapeType="1"/>
            </p:cNvSpPr>
            <p:nvPr/>
          </p:nvSpPr>
          <p:spPr bwMode="auto">
            <a:xfrm>
              <a:off x="1454" y="1440"/>
              <a:ext cx="0" cy="5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61" name="Text Box 37"/>
            <p:cNvSpPr txBox="1">
              <a:spLocks noChangeArrowheads="1"/>
            </p:cNvSpPr>
            <p:nvPr/>
          </p:nvSpPr>
          <p:spPr bwMode="auto">
            <a:xfrm>
              <a:off x="2640" y="2064"/>
              <a:ext cx="3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59462" name="Text Box 38"/>
            <p:cNvSpPr txBox="1">
              <a:spLocks noChangeArrowheads="1"/>
            </p:cNvSpPr>
            <p:nvPr/>
          </p:nvSpPr>
          <p:spPr bwMode="auto">
            <a:xfrm>
              <a:off x="2544" y="110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59463" name="Line 39"/>
            <p:cNvSpPr>
              <a:spLocks noChangeShapeType="1"/>
            </p:cNvSpPr>
            <p:nvPr/>
          </p:nvSpPr>
          <p:spPr bwMode="auto">
            <a:xfrm flipV="1">
              <a:off x="1296" y="1632"/>
              <a:ext cx="0" cy="3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64" name="Oval 40"/>
            <p:cNvSpPr>
              <a:spLocks noChangeArrowheads="1"/>
            </p:cNvSpPr>
            <p:nvPr/>
          </p:nvSpPr>
          <p:spPr bwMode="auto">
            <a:xfrm>
              <a:off x="3984" y="201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9465" name="Oval 41"/>
            <p:cNvSpPr>
              <a:spLocks noChangeArrowheads="1"/>
            </p:cNvSpPr>
            <p:nvPr/>
          </p:nvSpPr>
          <p:spPr bwMode="auto">
            <a:xfrm>
              <a:off x="1420" y="201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9466" name="Text Box 42"/>
          <p:cNvSpPr txBox="1">
            <a:spLocks noChangeArrowheads="1"/>
          </p:cNvSpPr>
          <p:nvPr/>
        </p:nvSpPr>
        <p:spPr bwMode="auto">
          <a:xfrm>
            <a:off x="866775" y="3668812"/>
            <a:ext cx="7089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(a)</a:t>
            </a:r>
            <a:r>
              <a:rPr kumimoji="1" lang="en-US" altLang="zh-CN" sz="2400" b="1">
                <a:latin typeface="宋体" panose="02010600030101010101" pitchFamily="2" charset="-122"/>
              </a:rPr>
              <a:t> </a:t>
            </a:r>
            <a:r>
              <a:rPr kumimoji="1" lang="zh-CN" altLang="zh-CN" sz="2400" b="1">
                <a:latin typeface="宋体" panose="02010600030101010101" pitchFamily="2" charset="-122"/>
              </a:rPr>
              <a:t>各电阻顺序连接，流过同一电流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KCL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宋体" panose="02010600030101010101" pitchFamily="2" charset="-122"/>
              </a:rPr>
              <a:t>；</a:t>
            </a:r>
          </a:p>
        </p:txBody>
      </p:sp>
      <p:sp>
        <p:nvSpPr>
          <p:cNvPr id="359467" name="Text Box 43"/>
          <p:cNvSpPr txBox="1">
            <a:spLocks noChangeArrowheads="1"/>
          </p:cNvSpPr>
          <p:nvPr/>
        </p:nvSpPr>
        <p:spPr bwMode="auto">
          <a:xfrm>
            <a:off x="866775" y="4405412"/>
            <a:ext cx="7432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(b)</a:t>
            </a:r>
            <a:r>
              <a:rPr kumimoji="1" lang="en-US" altLang="zh-CN" sz="2400" b="1"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latin typeface="宋体" panose="02010600030101010101" pitchFamily="2" charset="-122"/>
              </a:rPr>
              <a:t>总电压等于各串联电阻上的电压之和</a:t>
            </a:r>
            <a:r>
              <a:rPr kumimoji="1" lang="zh-CN" altLang="zh-CN" sz="2400" b="1"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KVL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</a:t>
            </a:r>
            <a:r>
              <a:rPr kumimoji="1" lang="zh-CN" altLang="en-US" sz="2400" b="1">
                <a:latin typeface="宋体" panose="02010600030101010101" pitchFamily="2" charset="-122"/>
              </a:rPr>
              <a:t>：</a:t>
            </a:r>
          </a:p>
        </p:txBody>
      </p:sp>
      <p:graphicFrame>
        <p:nvGraphicFramePr>
          <p:cNvPr id="35946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869218"/>
              </p:ext>
            </p:extLst>
          </p:nvPr>
        </p:nvGraphicFramePr>
        <p:xfrm>
          <a:off x="2184400" y="4999137"/>
          <a:ext cx="41243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0" name="Equation" r:id="rId4" imgW="1536480" imgH="228600" progId="Equation.DSMT4">
                  <p:embed/>
                </p:oleObj>
              </mc:Choice>
              <mc:Fallback>
                <p:oleObj name="Equation" r:id="rId4" imgW="1536480" imgH="228600" progId="Equation.DSMT4">
                  <p:embed/>
                  <p:pic>
                    <p:nvPicPr>
                      <p:cNvPr id="35946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4400" y="4999137"/>
                        <a:ext cx="41243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tangle 21"/>
          <p:cNvSpPr>
            <a:spLocks noChangeArrowheads="1"/>
          </p:cNvSpPr>
          <p:nvPr/>
        </p:nvSpPr>
        <p:spPr bwMode="auto">
          <a:xfrm>
            <a:off x="395288" y="1635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3200" dirty="0">
                <a:solidFill>
                  <a:schemeClr val="tx2"/>
                </a:solidFill>
                <a:ea typeface="隶书" panose="02010509060101010101" pitchFamily="49" charset="-122"/>
              </a:rPr>
              <a:t>2.2 </a:t>
            </a:r>
            <a:r>
              <a:rPr lang="zh-CN" altLang="en-US" sz="3200" dirty="0">
                <a:solidFill>
                  <a:schemeClr val="tx2"/>
                </a:solidFill>
                <a:ea typeface="隶书" panose="02010509060101010101" pitchFamily="49" charset="-122"/>
              </a:rPr>
              <a:t>串联与并联</a:t>
            </a:r>
            <a:endParaRPr lang="en-US" altLang="zh-CN" sz="3200" dirty="0">
              <a:solidFill>
                <a:schemeClr val="tx2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48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822739"/>
              </p:ext>
            </p:extLst>
          </p:nvPr>
        </p:nvGraphicFramePr>
        <p:xfrm>
          <a:off x="1933575" y="5691287"/>
          <a:ext cx="4906963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" name="Equation" r:id="rId6" imgW="1828800" imgH="228600" progId="Equation.DSMT4">
                  <p:embed/>
                </p:oleObj>
              </mc:Choice>
              <mc:Fallback>
                <p:oleObj name="Equation" r:id="rId6" imgW="1828800" imgH="228600" progId="Equation.DSMT4">
                  <p:embed/>
                  <p:pic>
                    <p:nvPicPr>
                      <p:cNvPr id="35946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3575" y="5691287"/>
                        <a:ext cx="4906963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20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9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5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59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0" grpId="0" autoUpdateAnimBg="0"/>
      <p:bldP spid="359431" grpId="0" autoUpdateAnimBg="0"/>
      <p:bldP spid="359466" grpId="0" autoUpdateAnimBg="0"/>
      <p:bldP spid="359467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52DE4-C92A-452C-ACC8-2C1AD4B0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本章学习重点、难点及注意事项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4F990-D14B-49A3-A479-D3DDBCB7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对于不太容易看清楚串并联关系的复杂电路，可把所有结点标出来，重新画清楚其各个结点的链接关系</a:t>
            </a:r>
            <a:endParaRPr lang="en-US" altLang="zh-CN" dirty="0"/>
          </a:p>
          <a:p>
            <a:r>
              <a:rPr lang="zh-CN" altLang="en-US" dirty="0"/>
              <a:t>对于对称电路，重点找出其等电位点，有一定的灵活性</a:t>
            </a:r>
            <a:endParaRPr lang="en-US" altLang="zh-CN" dirty="0"/>
          </a:p>
          <a:p>
            <a:r>
              <a:rPr lang="zh-CN" altLang="en-US" dirty="0"/>
              <a:t>平衡电桥的重点也是找出等电位点，可通过删除电桥加以判断；利用平衡电桥简化电路时，需要认真检查其条件</a:t>
            </a:r>
            <a:endParaRPr lang="en-US" altLang="zh-CN" dirty="0"/>
          </a:p>
          <a:p>
            <a:r>
              <a:rPr lang="zh-CN" altLang="en-US" dirty="0"/>
              <a:t>星型</a:t>
            </a:r>
            <a:r>
              <a:rPr lang="en-US" altLang="zh-CN" dirty="0"/>
              <a:t>-</a:t>
            </a:r>
            <a:r>
              <a:rPr lang="zh-CN" altLang="en-US" dirty="0"/>
              <a:t>三角变换，是少有的几个需要记忆的公式，掌握其规律（一个为电阻，一个为电导），也并不困难</a:t>
            </a:r>
            <a:endParaRPr lang="en-US" altLang="zh-CN" dirty="0"/>
          </a:p>
          <a:p>
            <a:r>
              <a:rPr lang="zh-CN" altLang="en-US" dirty="0"/>
              <a:t>受控电源等效变换及输入电阻，初学有一定困难，需重点掌握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9768F-34DA-41A9-94F4-2D001936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2021/3/12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193D2-9C53-4B24-B33C-35265857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EA4C5-E2C7-4FE4-B1EF-8B34620A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A18AD-0A7C-4FD4-B788-CBCE68555FE7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984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300" name="Group 4"/>
          <p:cNvGrpSpPr>
            <a:grpSpLocks/>
          </p:cNvGrpSpPr>
          <p:nvPr/>
        </p:nvGrpSpPr>
        <p:grpSpPr bwMode="auto">
          <a:xfrm>
            <a:off x="5284788" y="1298575"/>
            <a:ext cx="1066800" cy="685800"/>
            <a:chOff x="1488" y="720"/>
            <a:chExt cx="672" cy="432"/>
          </a:xfrm>
        </p:grpSpPr>
        <p:sp>
          <p:nvSpPr>
            <p:cNvPr id="439301" name="AutoShape 5"/>
            <p:cNvSpPr>
              <a:spLocks noChangeArrowheads="1"/>
            </p:cNvSpPr>
            <p:nvPr/>
          </p:nvSpPr>
          <p:spPr bwMode="auto">
            <a:xfrm>
              <a:off x="1488" y="960"/>
              <a:ext cx="672" cy="192"/>
            </a:xfrm>
            <a:prstGeom prst="rightArrow">
              <a:avLst>
                <a:gd name="adj1" fmla="val 50000"/>
                <a:gd name="adj2" fmla="val 87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02" name="Text Box 6"/>
            <p:cNvSpPr txBox="1">
              <a:spLocks noChangeArrowheads="1"/>
            </p:cNvSpPr>
            <p:nvPr/>
          </p:nvSpPr>
          <p:spPr bwMode="auto">
            <a:xfrm>
              <a:off x="1536" y="720"/>
              <a:ext cx="5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400" b="1">
                  <a:latin typeface="Times New Roman" panose="02020603050405020304" pitchFamily="18" charset="0"/>
                </a:rPr>
                <a:t>等效</a:t>
              </a:r>
            </a:p>
          </p:txBody>
        </p:sp>
      </p:grpSp>
      <p:sp>
        <p:nvSpPr>
          <p:cNvPr id="439303" name="Text Box 7"/>
          <p:cNvSpPr txBox="1">
            <a:spLocks noChangeArrowheads="1"/>
          </p:cNvSpPr>
          <p:nvPr/>
        </p:nvSpPr>
        <p:spPr bwMode="auto">
          <a:xfrm>
            <a:off x="541338" y="269875"/>
            <a:ext cx="7370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等效电阻（</a:t>
            </a:r>
            <a:r>
              <a:rPr kumimoji="1"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equivalent resistance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</a:t>
            </a:r>
            <a:r>
              <a:rPr kumimoji="1" lang="en-US" altLang="zh-CN" sz="2400" b="1" i="1">
                <a:solidFill>
                  <a:srgbClr val="008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008000"/>
                </a:solidFill>
                <a:latin typeface="Times New Roman" panose="02020603050405020304" pitchFamily="18" charset="0"/>
              </a:rPr>
              <a:t>eq</a:t>
            </a:r>
            <a:endParaRPr kumimoji="1" lang="en-US" altLang="zh-CN" sz="2400" b="1">
              <a:solidFill>
                <a:srgbClr val="008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39304" name="Group 8"/>
          <p:cNvGrpSpPr>
            <a:grpSpLocks/>
          </p:cNvGrpSpPr>
          <p:nvPr/>
        </p:nvGrpSpPr>
        <p:grpSpPr bwMode="auto">
          <a:xfrm>
            <a:off x="446088" y="669925"/>
            <a:ext cx="4800600" cy="1981200"/>
            <a:chOff x="168" y="444"/>
            <a:chExt cx="3024" cy="1248"/>
          </a:xfrm>
        </p:grpSpPr>
        <p:sp>
          <p:nvSpPr>
            <p:cNvPr id="439305" name="Rectangle 9"/>
            <p:cNvSpPr>
              <a:spLocks noChangeArrowheads="1"/>
            </p:cNvSpPr>
            <p:nvPr/>
          </p:nvSpPr>
          <p:spPr bwMode="auto">
            <a:xfrm rot="5400000">
              <a:off x="909" y="663"/>
              <a:ext cx="120" cy="25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9306" name="Text Box 10"/>
            <p:cNvSpPr txBox="1">
              <a:spLocks noChangeArrowheads="1"/>
            </p:cNvSpPr>
            <p:nvPr/>
          </p:nvSpPr>
          <p:spPr bwMode="auto">
            <a:xfrm>
              <a:off x="408" y="140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307" name="Text Box 11"/>
            <p:cNvSpPr txBox="1">
              <a:spLocks noChangeArrowheads="1"/>
            </p:cNvSpPr>
            <p:nvPr/>
          </p:nvSpPr>
          <p:spPr bwMode="auto">
            <a:xfrm>
              <a:off x="3000" y="135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9308" name="Text Box 12"/>
            <p:cNvSpPr txBox="1">
              <a:spLocks noChangeArrowheads="1"/>
            </p:cNvSpPr>
            <p:nvPr/>
          </p:nvSpPr>
          <p:spPr bwMode="auto">
            <a:xfrm>
              <a:off x="792" y="44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9309" name="Text Box 13"/>
            <p:cNvSpPr txBox="1">
              <a:spLocks noChangeArrowheads="1"/>
            </p:cNvSpPr>
            <p:nvPr/>
          </p:nvSpPr>
          <p:spPr bwMode="auto">
            <a:xfrm>
              <a:off x="2472" y="44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9310" name="Text Box 14"/>
            <p:cNvSpPr txBox="1">
              <a:spLocks noChangeArrowheads="1"/>
            </p:cNvSpPr>
            <p:nvPr/>
          </p:nvSpPr>
          <p:spPr bwMode="auto">
            <a:xfrm>
              <a:off x="168" y="1020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39311" name="Rectangle 15"/>
            <p:cNvSpPr>
              <a:spLocks noChangeArrowheads="1"/>
            </p:cNvSpPr>
            <p:nvPr/>
          </p:nvSpPr>
          <p:spPr bwMode="auto">
            <a:xfrm rot="5400000">
              <a:off x="2589" y="663"/>
              <a:ext cx="120" cy="25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9312" name="Rectangle 16"/>
            <p:cNvSpPr>
              <a:spLocks noChangeArrowheads="1"/>
            </p:cNvSpPr>
            <p:nvPr/>
          </p:nvSpPr>
          <p:spPr bwMode="auto">
            <a:xfrm rot="5400000">
              <a:off x="1749" y="663"/>
              <a:ext cx="120" cy="25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9313" name="Line 17"/>
            <p:cNvSpPr>
              <a:spLocks noChangeShapeType="1"/>
            </p:cNvSpPr>
            <p:nvPr/>
          </p:nvSpPr>
          <p:spPr bwMode="auto">
            <a:xfrm>
              <a:off x="504" y="78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14" name="Line 18"/>
            <p:cNvSpPr>
              <a:spLocks noChangeShapeType="1"/>
            </p:cNvSpPr>
            <p:nvPr/>
          </p:nvSpPr>
          <p:spPr bwMode="auto">
            <a:xfrm>
              <a:off x="1100" y="780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15" name="Line 19"/>
            <p:cNvSpPr>
              <a:spLocks noChangeShapeType="1"/>
            </p:cNvSpPr>
            <p:nvPr/>
          </p:nvSpPr>
          <p:spPr bwMode="auto">
            <a:xfrm>
              <a:off x="2280" y="780"/>
              <a:ext cx="2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16" name="Line 20"/>
            <p:cNvSpPr>
              <a:spLocks noChangeShapeType="1"/>
            </p:cNvSpPr>
            <p:nvPr/>
          </p:nvSpPr>
          <p:spPr bwMode="auto">
            <a:xfrm>
              <a:off x="1320" y="78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17" name="Line 21"/>
            <p:cNvSpPr>
              <a:spLocks noChangeShapeType="1"/>
            </p:cNvSpPr>
            <p:nvPr/>
          </p:nvSpPr>
          <p:spPr bwMode="auto">
            <a:xfrm>
              <a:off x="1944" y="780"/>
              <a:ext cx="33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18" name="Line 22"/>
            <p:cNvSpPr>
              <a:spLocks noChangeShapeType="1"/>
            </p:cNvSpPr>
            <p:nvPr/>
          </p:nvSpPr>
          <p:spPr bwMode="auto">
            <a:xfrm>
              <a:off x="2780" y="780"/>
              <a:ext cx="31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19" name="Line 23"/>
            <p:cNvSpPr>
              <a:spLocks noChangeShapeType="1"/>
            </p:cNvSpPr>
            <p:nvPr/>
          </p:nvSpPr>
          <p:spPr bwMode="auto">
            <a:xfrm>
              <a:off x="3082" y="780"/>
              <a:ext cx="0" cy="5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20" name="Line 24"/>
            <p:cNvSpPr>
              <a:spLocks noChangeShapeType="1"/>
            </p:cNvSpPr>
            <p:nvPr/>
          </p:nvSpPr>
          <p:spPr bwMode="auto">
            <a:xfrm>
              <a:off x="518" y="780"/>
              <a:ext cx="0" cy="57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21" name="Text Box 25"/>
            <p:cNvSpPr txBox="1">
              <a:spLocks noChangeArrowheads="1"/>
            </p:cNvSpPr>
            <p:nvPr/>
          </p:nvSpPr>
          <p:spPr bwMode="auto">
            <a:xfrm>
              <a:off x="1704" y="1404"/>
              <a:ext cx="3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9322" name="Text Box 26"/>
            <p:cNvSpPr txBox="1">
              <a:spLocks noChangeArrowheads="1"/>
            </p:cNvSpPr>
            <p:nvPr/>
          </p:nvSpPr>
          <p:spPr bwMode="auto">
            <a:xfrm>
              <a:off x="1608" y="44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9323" name="Line 27"/>
            <p:cNvSpPr>
              <a:spLocks noChangeShapeType="1"/>
            </p:cNvSpPr>
            <p:nvPr/>
          </p:nvSpPr>
          <p:spPr bwMode="auto">
            <a:xfrm flipV="1">
              <a:off x="360" y="972"/>
              <a:ext cx="0" cy="33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24" name="Oval 28"/>
            <p:cNvSpPr>
              <a:spLocks noChangeArrowheads="1"/>
            </p:cNvSpPr>
            <p:nvPr/>
          </p:nvSpPr>
          <p:spPr bwMode="auto">
            <a:xfrm>
              <a:off x="3048" y="135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25" name="Oval 29"/>
            <p:cNvSpPr>
              <a:spLocks noChangeArrowheads="1"/>
            </p:cNvSpPr>
            <p:nvPr/>
          </p:nvSpPr>
          <p:spPr bwMode="auto">
            <a:xfrm>
              <a:off x="484" y="135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39326" name="Group 30"/>
          <p:cNvGrpSpPr>
            <a:grpSpLocks/>
          </p:cNvGrpSpPr>
          <p:nvPr/>
        </p:nvGrpSpPr>
        <p:grpSpPr bwMode="auto">
          <a:xfrm>
            <a:off x="6408738" y="536575"/>
            <a:ext cx="2438400" cy="2057400"/>
            <a:chOff x="3924" y="360"/>
            <a:chExt cx="1536" cy="1296"/>
          </a:xfrm>
        </p:grpSpPr>
        <p:sp>
          <p:nvSpPr>
            <p:cNvPr id="439327" name="Text Box 31"/>
            <p:cNvSpPr txBox="1">
              <a:spLocks noChangeArrowheads="1"/>
            </p:cNvSpPr>
            <p:nvPr/>
          </p:nvSpPr>
          <p:spPr bwMode="auto">
            <a:xfrm>
              <a:off x="4692" y="136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9328" name="Text Box 32"/>
            <p:cNvSpPr txBox="1">
              <a:spLocks noChangeArrowheads="1"/>
            </p:cNvSpPr>
            <p:nvPr/>
          </p:nvSpPr>
          <p:spPr bwMode="auto">
            <a:xfrm rot="-5400000">
              <a:off x="4140" y="1344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329" name="Text Box 33"/>
            <p:cNvSpPr txBox="1">
              <a:spLocks noChangeArrowheads="1"/>
            </p:cNvSpPr>
            <p:nvPr/>
          </p:nvSpPr>
          <p:spPr bwMode="auto">
            <a:xfrm>
              <a:off x="5268" y="1272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9330" name="Rectangle 34"/>
            <p:cNvSpPr>
              <a:spLocks noChangeArrowheads="1"/>
            </p:cNvSpPr>
            <p:nvPr/>
          </p:nvSpPr>
          <p:spPr bwMode="auto">
            <a:xfrm rot="-5400000">
              <a:off x="4731" y="662"/>
              <a:ext cx="120" cy="257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39331" name="Line 35"/>
            <p:cNvSpPr>
              <a:spLocks noChangeShapeType="1"/>
            </p:cNvSpPr>
            <p:nvPr/>
          </p:nvSpPr>
          <p:spPr bwMode="auto">
            <a:xfrm rot="-5400000">
              <a:off x="4010" y="1056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2" name="Line 36"/>
            <p:cNvSpPr>
              <a:spLocks noChangeShapeType="1"/>
            </p:cNvSpPr>
            <p:nvPr/>
          </p:nvSpPr>
          <p:spPr bwMode="auto">
            <a:xfrm rot="-5400000">
              <a:off x="4460" y="591"/>
              <a:ext cx="1" cy="4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3" name="Line 37"/>
            <p:cNvSpPr>
              <a:spLocks noChangeShapeType="1"/>
            </p:cNvSpPr>
            <p:nvPr/>
          </p:nvSpPr>
          <p:spPr bwMode="auto">
            <a:xfrm rot="5400000" flipV="1">
              <a:off x="5141" y="569"/>
              <a:ext cx="1" cy="44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4" name="Text Box 38"/>
            <p:cNvSpPr txBox="1">
              <a:spLocks noChangeArrowheads="1"/>
            </p:cNvSpPr>
            <p:nvPr/>
          </p:nvSpPr>
          <p:spPr bwMode="auto">
            <a:xfrm>
              <a:off x="4644" y="360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atinLnBrk="1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eq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39335" name="Line 39"/>
            <p:cNvSpPr>
              <a:spLocks noChangeShapeType="1"/>
            </p:cNvSpPr>
            <p:nvPr/>
          </p:nvSpPr>
          <p:spPr bwMode="auto">
            <a:xfrm rot="-5400000">
              <a:off x="3972" y="108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6" name="Text Box 40"/>
            <p:cNvSpPr txBox="1">
              <a:spLocks noChangeArrowheads="1"/>
            </p:cNvSpPr>
            <p:nvPr/>
          </p:nvSpPr>
          <p:spPr bwMode="auto">
            <a:xfrm>
              <a:off x="3924" y="98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39337" name="Oval 41"/>
            <p:cNvSpPr>
              <a:spLocks noChangeArrowheads="1"/>
            </p:cNvSpPr>
            <p:nvPr/>
          </p:nvSpPr>
          <p:spPr bwMode="auto">
            <a:xfrm>
              <a:off x="4240" y="1320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8" name="Line 42"/>
            <p:cNvSpPr>
              <a:spLocks noChangeShapeType="1"/>
            </p:cNvSpPr>
            <p:nvPr/>
          </p:nvSpPr>
          <p:spPr bwMode="auto">
            <a:xfrm rot="-5400000">
              <a:off x="5100" y="1056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9339" name="Oval 43"/>
            <p:cNvSpPr>
              <a:spLocks noChangeArrowheads="1"/>
            </p:cNvSpPr>
            <p:nvPr/>
          </p:nvSpPr>
          <p:spPr bwMode="auto">
            <a:xfrm>
              <a:off x="5330" y="1320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39341" name="Rectangle 45"/>
          <p:cNvSpPr>
            <a:spLocks noChangeArrowheads="1"/>
          </p:cNvSpPr>
          <p:nvPr/>
        </p:nvSpPr>
        <p:spPr bwMode="auto">
          <a:xfrm>
            <a:off x="2941638" y="3555752"/>
            <a:ext cx="4114800" cy="4572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2700000" scaled="1"/>
          </a:gradFill>
          <a:ln>
            <a:noFill/>
          </a:ln>
          <a:effectLst>
            <a:outerShdw dist="35921" dir="2700000" algn="ctr" rotWithShape="0">
              <a:srgbClr val="808080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r"/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eq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+ R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 +…+R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 =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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k</a:t>
            </a:r>
            <a:endParaRPr kumimoji="1" lang="en-US" altLang="zh-CN" sz="2400" b="1" i="1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439342" name="Text Box 46"/>
          <p:cNvSpPr txBox="1">
            <a:spLocks noChangeArrowheads="1"/>
          </p:cNvSpPr>
          <p:nvPr/>
        </p:nvSpPr>
        <p:spPr bwMode="auto">
          <a:xfrm>
            <a:off x="630238" y="4538414"/>
            <a:ext cx="3833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(3) 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串联电阻上电压的分配</a:t>
            </a:r>
          </a:p>
        </p:txBody>
      </p:sp>
      <p:graphicFrame>
        <p:nvGraphicFramePr>
          <p:cNvPr id="439343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249961"/>
              </p:ext>
            </p:extLst>
          </p:nvPr>
        </p:nvGraphicFramePr>
        <p:xfrm>
          <a:off x="5930900" y="5640139"/>
          <a:ext cx="1533525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4" name="Equation" r:id="rId4" imgW="698400" imgH="431640" progId="Equation.3">
                  <p:embed/>
                </p:oleObj>
              </mc:Choice>
              <mc:Fallback>
                <p:oleObj name="Equation" r:id="rId4" imgW="698400" imgH="431640" progId="Equation.3">
                  <p:embed/>
                  <p:pic>
                    <p:nvPicPr>
                      <p:cNvPr id="439343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0900" y="5640139"/>
                        <a:ext cx="1533525" cy="949325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gamma/>
                              <a:tint val="33333"/>
                              <a:invGamma/>
                            </a:schemeClr>
                          </a:gs>
                          <a:gs pos="100000">
                            <a:schemeClr val="accent1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39344" name="Group 48"/>
          <p:cNvGrpSpPr>
            <a:grpSpLocks/>
          </p:cNvGrpSpPr>
          <p:nvPr/>
        </p:nvGrpSpPr>
        <p:grpSpPr bwMode="auto">
          <a:xfrm>
            <a:off x="371475" y="4873377"/>
            <a:ext cx="4800600" cy="1981200"/>
            <a:chOff x="104" y="2692"/>
            <a:chExt cx="3024" cy="1248"/>
          </a:xfrm>
        </p:grpSpPr>
        <p:sp>
          <p:nvSpPr>
            <p:cNvPr id="439345" name="Text Box 49"/>
            <p:cNvSpPr txBox="1">
              <a:spLocks noChangeArrowheads="1"/>
            </p:cNvSpPr>
            <p:nvPr/>
          </p:nvSpPr>
          <p:spPr bwMode="auto">
            <a:xfrm>
              <a:off x="2220" y="305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346" name="Text Box 50"/>
            <p:cNvSpPr txBox="1">
              <a:spLocks noChangeArrowheads="1"/>
            </p:cNvSpPr>
            <p:nvPr/>
          </p:nvSpPr>
          <p:spPr bwMode="auto">
            <a:xfrm>
              <a:off x="1044" y="2938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9347" name="Text Box 51"/>
            <p:cNvSpPr txBox="1">
              <a:spLocks noChangeArrowheads="1"/>
            </p:cNvSpPr>
            <p:nvPr/>
          </p:nvSpPr>
          <p:spPr bwMode="auto">
            <a:xfrm>
              <a:off x="2468" y="306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grpSp>
          <p:nvGrpSpPr>
            <p:cNvPr id="439348" name="Group 52"/>
            <p:cNvGrpSpPr>
              <a:grpSpLocks/>
            </p:cNvGrpSpPr>
            <p:nvPr/>
          </p:nvGrpSpPr>
          <p:grpSpPr bwMode="auto">
            <a:xfrm>
              <a:off x="104" y="2692"/>
              <a:ext cx="3024" cy="1248"/>
              <a:chOff x="168" y="444"/>
              <a:chExt cx="3024" cy="1248"/>
            </a:xfrm>
          </p:grpSpPr>
          <p:sp>
            <p:nvSpPr>
              <p:cNvPr id="439349" name="Rectangle 53"/>
              <p:cNvSpPr>
                <a:spLocks noChangeArrowheads="1"/>
              </p:cNvSpPr>
              <p:nvPr/>
            </p:nvSpPr>
            <p:spPr bwMode="auto">
              <a:xfrm rot="5400000">
                <a:off x="909" y="663"/>
                <a:ext cx="120" cy="258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39350" name="Text Box 54"/>
              <p:cNvSpPr txBox="1">
                <a:spLocks noChangeArrowheads="1"/>
              </p:cNvSpPr>
              <p:nvPr/>
            </p:nvSpPr>
            <p:spPr bwMode="auto">
              <a:xfrm>
                <a:off x="408" y="1404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439351" name="Text Box 55"/>
              <p:cNvSpPr txBox="1">
                <a:spLocks noChangeArrowheads="1"/>
              </p:cNvSpPr>
              <p:nvPr/>
            </p:nvSpPr>
            <p:spPr bwMode="auto">
              <a:xfrm>
                <a:off x="3000" y="135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_</a:t>
                </a:r>
              </a:p>
            </p:txBody>
          </p:sp>
          <p:sp>
            <p:nvSpPr>
              <p:cNvPr id="439352" name="Text Box 56"/>
              <p:cNvSpPr txBox="1">
                <a:spLocks noChangeArrowheads="1"/>
              </p:cNvSpPr>
              <p:nvPr/>
            </p:nvSpPr>
            <p:spPr bwMode="auto">
              <a:xfrm>
                <a:off x="792" y="44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2400" b="1" baseline="-25000">
                    <a:latin typeface="Times New Roman" panose="02020603050405020304" pitchFamily="18" charset="0"/>
                  </a:rPr>
                  <a:t>1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9353" name="Text Box 57"/>
              <p:cNvSpPr txBox="1">
                <a:spLocks noChangeArrowheads="1"/>
              </p:cNvSpPr>
              <p:nvPr/>
            </p:nvSpPr>
            <p:spPr bwMode="auto">
              <a:xfrm>
                <a:off x="2472" y="44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n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9354" name="Text Box 58"/>
              <p:cNvSpPr txBox="1">
                <a:spLocks noChangeArrowheads="1"/>
              </p:cNvSpPr>
              <p:nvPr/>
            </p:nvSpPr>
            <p:spPr bwMode="auto">
              <a:xfrm>
                <a:off x="168" y="1020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i</a:t>
                </a:r>
              </a:p>
            </p:txBody>
          </p:sp>
          <p:sp>
            <p:nvSpPr>
              <p:cNvPr id="439355" name="Rectangle 59"/>
              <p:cNvSpPr>
                <a:spLocks noChangeArrowheads="1"/>
              </p:cNvSpPr>
              <p:nvPr/>
            </p:nvSpPr>
            <p:spPr bwMode="auto">
              <a:xfrm rot="5400000">
                <a:off x="2589" y="663"/>
                <a:ext cx="120" cy="258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39356" name="Rectangle 60"/>
              <p:cNvSpPr>
                <a:spLocks noChangeArrowheads="1"/>
              </p:cNvSpPr>
              <p:nvPr/>
            </p:nvSpPr>
            <p:spPr bwMode="auto">
              <a:xfrm rot="5400000">
                <a:off x="1749" y="663"/>
                <a:ext cx="120" cy="258"/>
              </a:xfrm>
              <a:prstGeom prst="rect">
                <a:avLst/>
              </a:prstGeom>
              <a:solidFill>
                <a:schemeClr val="accent1"/>
              </a:solidFill>
              <a:ln w="31750">
                <a:solidFill>
                  <a:schemeClr val="tx2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439357" name="Line 61"/>
              <p:cNvSpPr>
                <a:spLocks noChangeShapeType="1"/>
              </p:cNvSpPr>
              <p:nvPr/>
            </p:nvSpPr>
            <p:spPr bwMode="auto">
              <a:xfrm>
                <a:off x="504" y="780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58" name="Line 62"/>
              <p:cNvSpPr>
                <a:spLocks noChangeShapeType="1"/>
              </p:cNvSpPr>
              <p:nvPr/>
            </p:nvSpPr>
            <p:spPr bwMode="auto">
              <a:xfrm>
                <a:off x="1100" y="780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59" name="Line 63"/>
              <p:cNvSpPr>
                <a:spLocks noChangeShapeType="1"/>
              </p:cNvSpPr>
              <p:nvPr/>
            </p:nvSpPr>
            <p:spPr bwMode="auto">
              <a:xfrm>
                <a:off x="2280" y="780"/>
                <a:ext cx="240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0" name="Line 64"/>
              <p:cNvSpPr>
                <a:spLocks noChangeShapeType="1"/>
              </p:cNvSpPr>
              <p:nvPr/>
            </p:nvSpPr>
            <p:spPr bwMode="auto">
              <a:xfrm>
                <a:off x="1320" y="780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1" name="Line 65"/>
              <p:cNvSpPr>
                <a:spLocks noChangeShapeType="1"/>
              </p:cNvSpPr>
              <p:nvPr/>
            </p:nvSpPr>
            <p:spPr bwMode="auto">
              <a:xfrm>
                <a:off x="1944" y="780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2" name="Line 66"/>
              <p:cNvSpPr>
                <a:spLocks noChangeShapeType="1"/>
              </p:cNvSpPr>
              <p:nvPr/>
            </p:nvSpPr>
            <p:spPr bwMode="auto">
              <a:xfrm>
                <a:off x="2780" y="780"/>
                <a:ext cx="316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3" name="Line 67"/>
              <p:cNvSpPr>
                <a:spLocks noChangeShapeType="1"/>
              </p:cNvSpPr>
              <p:nvPr/>
            </p:nvSpPr>
            <p:spPr bwMode="auto">
              <a:xfrm>
                <a:off x="3082" y="780"/>
                <a:ext cx="0" cy="57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4" name="Line 68"/>
              <p:cNvSpPr>
                <a:spLocks noChangeShapeType="1"/>
              </p:cNvSpPr>
              <p:nvPr/>
            </p:nvSpPr>
            <p:spPr bwMode="auto">
              <a:xfrm>
                <a:off x="518" y="780"/>
                <a:ext cx="0" cy="57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5" name="Text Box 69"/>
              <p:cNvSpPr txBox="1">
                <a:spLocks noChangeArrowheads="1"/>
              </p:cNvSpPr>
              <p:nvPr/>
            </p:nvSpPr>
            <p:spPr bwMode="auto">
              <a:xfrm>
                <a:off x="1704" y="1404"/>
                <a:ext cx="32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9366" name="Text Box 70"/>
              <p:cNvSpPr txBox="1">
                <a:spLocks noChangeArrowheads="1"/>
              </p:cNvSpPr>
              <p:nvPr/>
            </p:nvSpPr>
            <p:spPr bwMode="auto">
              <a:xfrm>
                <a:off x="1608" y="444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R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k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39367" name="Line 71"/>
              <p:cNvSpPr>
                <a:spLocks noChangeShapeType="1"/>
              </p:cNvSpPr>
              <p:nvPr/>
            </p:nvSpPr>
            <p:spPr bwMode="auto">
              <a:xfrm flipV="1">
                <a:off x="360" y="972"/>
                <a:ext cx="0" cy="336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stealth" w="sm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8" name="Oval 72"/>
              <p:cNvSpPr>
                <a:spLocks noChangeArrowheads="1"/>
              </p:cNvSpPr>
              <p:nvPr/>
            </p:nvSpPr>
            <p:spPr bwMode="auto">
              <a:xfrm>
                <a:off x="3048" y="1356"/>
                <a:ext cx="68" cy="6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39369" name="Oval 73"/>
              <p:cNvSpPr>
                <a:spLocks noChangeArrowheads="1"/>
              </p:cNvSpPr>
              <p:nvPr/>
            </p:nvSpPr>
            <p:spPr bwMode="auto">
              <a:xfrm>
                <a:off x="484" y="1356"/>
                <a:ext cx="68" cy="6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39370" name="Text Box 74"/>
            <p:cNvSpPr txBox="1">
              <a:spLocks noChangeArrowheads="1"/>
            </p:cNvSpPr>
            <p:nvPr/>
          </p:nvSpPr>
          <p:spPr bwMode="auto">
            <a:xfrm>
              <a:off x="540" y="304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371" name="Text Box 75"/>
            <p:cNvSpPr txBox="1">
              <a:spLocks noChangeArrowheads="1"/>
            </p:cNvSpPr>
            <p:nvPr/>
          </p:nvSpPr>
          <p:spPr bwMode="auto">
            <a:xfrm>
              <a:off x="1828" y="295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9372" name="Text Box 76"/>
            <p:cNvSpPr txBox="1">
              <a:spLocks noChangeArrowheads="1"/>
            </p:cNvSpPr>
            <p:nvPr/>
          </p:nvSpPr>
          <p:spPr bwMode="auto">
            <a:xfrm>
              <a:off x="1620" y="3082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39373" name="Text Box 77"/>
            <p:cNvSpPr txBox="1">
              <a:spLocks noChangeArrowheads="1"/>
            </p:cNvSpPr>
            <p:nvPr/>
          </p:nvSpPr>
          <p:spPr bwMode="auto">
            <a:xfrm>
              <a:off x="1436" y="3046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39374" name="Text Box 78"/>
            <p:cNvSpPr txBox="1">
              <a:spLocks noChangeArrowheads="1"/>
            </p:cNvSpPr>
            <p:nvPr/>
          </p:nvSpPr>
          <p:spPr bwMode="auto">
            <a:xfrm>
              <a:off x="2732" y="295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39375" name="Text Box 79"/>
            <p:cNvSpPr txBox="1">
              <a:spLocks noChangeArrowheads="1"/>
            </p:cNvSpPr>
            <p:nvPr/>
          </p:nvSpPr>
          <p:spPr bwMode="auto">
            <a:xfrm>
              <a:off x="780" y="3074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439376" name="Text Box 80"/>
          <p:cNvSpPr txBox="1">
            <a:spLocks noChangeArrowheads="1"/>
          </p:cNvSpPr>
          <p:nvPr/>
        </p:nvSpPr>
        <p:spPr bwMode="auto">
          <a:xfrm>
            <a:off x="611560" y="4082802"/>
            <a:ext cx="4922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等效电阻等于串联的各电阻之和</a:t>
            </a:r>
            <a:endParaRPr kumimoji="1" lang="zh-CN" altLang="en-US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79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9419822"/>
              </p:ext>
            </p:extLst>
          </p:nvPr>
        </p:nvGraphicFramePr>
        <p:xfrm>
          <a:off x="430213" y="2679700"/>
          <a:ext cx="490855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5" name="Equation" r:id="rId6" imgW="1828800" imgH="228600" progId="Equation.DSMT4">
                  <p:embed/>
                </p:oleObj>
              </mc:Choice>
              <mc:Fallback>
                <p:oleObj name="Equation" r:id="rId6" imgW="1828800" imgH="228600" progId="Equation.DSMT4">
                  <p:embed/>
                  <p:pic>
                    <p:nvPicPr>
                      <p:cNvPr id="48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213" y="2679700"/>
                        <a:ext cx="490855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624982"/>
              </p:ext>
            </p:extLst>
          </p:nvPr>
        </p:nvGraphicFramePr>
        <p:xfrm>
          <a:off x="7032729" y="2683478"/>
          <a:ext cx="1498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6" name="Equation" r:id="rId8" imgW="558720" imgH="241200" progId="Equation.DSMT4">
                  <p:embed/>
                </p:oleObj>
              </mc:Choice>
              <mc:Fallback>
                <p:oleObj name="Equation" r:id="rId8" imgW="558720" imgH="241200" progId="Equation.DSMT4">
                  <p:embed/>
                  <p:pic>
                    <p:nvPicPr>
                      <p:cNvPr id="79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2729" y="2683478"/>
                        <a:ext cx="14986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15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3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439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9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39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39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39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39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5" presetID="1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439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03" grpId="0" autoUpdateAnimBg="0"/>
      <p:bldP spid="439341" grpId="0" animBg="1" autoUpdateAnimBg="0"/>
      <p:bldP spid="439342" grpId="0" autoUpdateAnimBg="0"/>
      <p:bldP spid="439376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8" name="Text Box 4"/>
          <p:cNvSpPr txBox="1">
            <a:spLocks noChangeArrowheads="1"/>
          </p:cNvSpPr>
          <p:nvPr/>
        </p:nvSpPr>
        <p:spPr bwMode="auto">
          <a:xfrm>
            <a:off x="358775" y="296863"/>
            <a:ext cx="7566025" cy="45720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outerShdw dist="107763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例  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两个电阻分压（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voltage division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）， 如下图所示。</a:t>
            </a:r>
          </a:p>
        </p:txBody>
      </p:sp>
      <p:graphicFrame>
        <p:nvGraphicFramePr>
          <p:cNvPr id="441349" name="Object 5"/>
          <p:cNvGraphicFramePr>
            <a:graphicFrameLocks noChangeAspect="1"/>
          </p:cNvGraphicFramePr>
          <p:nvPr/>
        </p:nvGraphicFramePr>
        <p:xfrm>
          <a:off x="3508375" y="1071563"/>
          <a:ext cx="2178050" cy="839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8" name="公式" r:id="rId4" imgW="939600" imgH="419040" progId="Equation.3">
                  <p:embed/>
                </p:oleObj>
              </mc:Choice>
              <mc:Fallback>
                <p:oleObj name="公式" r:id="rId4" imgW="939600" imgH="419040" progId="Equation.3">
                  <p:embed/>
                  <p:pic>
                    <p:nvPicPr>
                      <p:cNvPr id="441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375" y="1071563"/>
                        <a:ext cx="2178050" cy="83978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gamma/>
                              <a:tint val="11765"/>
                              <a:invGamma/>
                            </a:schemeClr>
                          </a:gs>
                          <a:gs pos="100000">
                            <a:schemeClr val="accent1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350" name="Object 6"/>
          <p:cNvGraphicFramePr>
            <a:graphicFrameLocks noChangeAspect="1"/>
          </p:cNvGraphicFramePr>
          <p:nvPr/>
        </p:nvGraphicFramePr>
        <p:xfrm>
          <a:off x="3581400" y="2024063"/>
          <a:ext cx="2105025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89" name="公式" r:id="rId6" imgW="1091880" imgH="419040" progId="Equation.3">
                  <p:embed/>
                </p:oleObj>
              </mc:Choice>
              <mc:Fallback>
                <p:oleObj name="公式" r:id="rId6" imgW="1091880" imgH="419040" progId="Equation.3">
                  <p:embed/>
                  <p:pic>
                    <p:nvPicPr>
                      <p:cNvPr id="4413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024063"/>
                        <a:ext cx="2105025" cy="808037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chemeClr val="accent1">
                              <a:gamma/>
                              <a:tint val="13725"/>
                              <a:invGamma/>
                            </a:schemeClr>
                          </a:gs>
                          <a:gs pos="100000">
                            <a:schemeClr val="accent1"/>
                          </a:gs>
                        </a:gsLst>
                        <a:path path="shape">
                          <a:fillToRect l="50000" t="50000" r="50000" b="50000"/>
                        </a:path>
                      </a:gradFill>
                      <a:ln>
                        <a:noFill/>
                      </a:ln>
                      <a:effectLst>
                        <a:outerShdw dist="107763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1351" name="Text Box 7"/>
          <p:cNvSpPr txBox="1">
            <a:spLocks noChangeArrowheads="1"/>
          </p:cNvSpPr>
          <p:nvPr/>
        </p:nvSpPr>
        <p:spPr bwMode="auto">
          <a:xfrm>
            <a:off x="5867400" y="2152650"/>
            <a:ext cx="237700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（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注意方向 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!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41352" name="Text Box 8"/>
          <p:cNvSpPr txBox="1">
            <a:spLocks noChangeArrowheads="1"/>
          </p:cNvSpPr>
          <p:nvPr/>
        </p:nvSpPr>
        <p:spPr bwMode="auto">
          <a:xfrm>
            <a:off x="222250" y="3640138"/>
            <a:ext cx="2346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4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 功率关系</a:t>
            </a:r>
          </a:p>
        </p:txBody>
      </p:sp>
      <p:sp>
        <p:nvSpPr>
          <p:cNvPr id="441353" name="Text Box 9"/>
          <p:cNvSpPr txBox="1">
            <a:spLocks noChangeArrowheads="1"/>
          </p:cNvSpPr>
          <p:nvPr/>
        </p:nvSpPr>
        <p:spPr bwMode="auto">
          <a:xfrm>
            <a:off x="2492375" y="3659188"/>
            <a:ext cx="6210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 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 </a:t>
            </a:r>
            <a:r>
              <a:rPr kumimoji="1" lang="zh-CN" altLang="en-US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 ，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</a:p>
        </p:txBody>
      </p:sp>
      <p:sp>
        <p:nvSpPr>
          <p:cNvPr id="441354" name="Text Box 10"/>
          <p:cNvSpPr txBox="1">
            <a:spLocks noChangeArrowheads="1"/>
          </p:cNvSpPr>
          <p:nvPr/>
        </p:nvSpPr>
        <p:spPr bwMode="auto">
          <a:xfrm>
            <a:off x="2473325" y="4211638"/>
            <a:ext cx="521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: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441355" name="Text Box 11"/>
          <p:cNvSpPr txBox="1">
            <a:spLocks noChangeArrowheads="1"/>
          </p:cNvSpPr>
          <p:nvPr/>
        </p:nvSpPr>
        <p:spPr bwMode="auto">
          <a:xfrm>
            <a:off x="1044575" y="4745038"/>
            <a:ext cx="6648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总功率   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eq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(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+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             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R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2</a:t>
            </a:r>
          </a:p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                   =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>
                <a:latin typeface="Times New Roman" panose="02020603050405020304" pitchFamily="18" charset="0"/>
                <a:sym typeface="Symbol" panose="05050102010706020507" pitchFamily="18" charset="2"/>
              </a:rPr>
              <a:t> +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  <a:endParaRPr kumimoji="1" lang="en-US" altLang="zh-CN" sz="2400" b="1" baseline="30000">
              <a:latin typeface="Times New Roman" panose="02020603050405020304" pitchFamily="18" charset="0"/>
            </a:endParaRPr>
          </a:p>
        </p:txBody>
      </p:sp>
      <p:grpSp>
        <p:nvGrpSpPr>
          <p:cNvPr id="441356" name="Group 12"/>
          <p:cNvGrpSpPr>
            <a:grpSpLocks/>
          </p:cNvGrpSpPr>
          <p:nvPr/>
        </p:nvGrpSpPr>
        <p:grpSpPr bwMode="auto">
          <a:xfrm>
            <a:off x="1114425" y="895350"/>
            <a:ext cx="1695450" cy="2552700"/>
            <a:chOff x="702" y="636"/>
            <a:chExt cx="1068" cy="1608"/>
          </a:xfrm>
        </p:grpSpPr>
        <p:sp>
          <p:nvSpPr>
            <p:cNvPr id="441357" name="Text Box 13"/>
            <p:cNvSpPr txBox="1">
              <a:spLocks noChangeArrowheads="1"/>
            </p:cNvSpPr>
            <p:nvPr/>
          </p:nvSpPr>
          <p:spPr bwMode="auto">
            <a:xfrm>
              <a:off x="906" y="63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58" name="Rectangle 14"/>
            <p:cNvSpPr>
              <a:spLocks noChangeArrowheads="1"/>
            </p:cNvSpPr>
            <p:nvPr/>
          </p:nvSpPr>
          <p:spPr bwMode="auto">
            <a:xfrm>
              <a:off x="1242" y="1116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1359" name="Line 15"/>
            <p:cNvSpPr>
              <a:spLocks noChangeShapeType="1"/>
            </p:cNvSpPr>
            <p:nvPr/>
          </p:nvSpPr>
          <p:spPr bwMode="auto">
            <a:xfrm>
              <a:off x="1302" y="1404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0" name="Line 16"/>
            <p:cNvSpPr>
              <a:spLocks noChangeShapeType="1"/>
            </p:cNvSpPr>
            <p:nvPr/>
          </p:nvSpPr>
          <p:spPr bwMode="auto">
            <a:xfrm flipV="1">
              <a:off x="1302" y="876"/>
              <a:ext cx="0" cy="24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1" name="Line 17"/>
            <p:cNvSpPr>
              <a:spLocks noChangeShapeType="1"/>
            </p:cNvSpPr>
            <p:nvPr/>
          </p:nvSpPr>
          <p:spPr bwMode="auto">
            <a:xfrm>
              <a:off x="1302" y="193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2" name="Line 18"/>
            <p:cNvSpPr>
              <a:spLocks noChangeShapeType="1"/>
            </p:cNvSpPr>
            <p:nvPr/>
          </p:nvSpPr>
          <p:spPr bwMode="auto">
            <a:xfrm>
              <a:off x="786" y="220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3" name="Line 19"/>
            <p:cNvSpPr>
              <a:spLocks noChangeShapeType="1"/>
            </p:cNvSpPr>
            <p:nvPr/>
          </p:nvSpPr>
          <p:spPr bwMode="auto">
            <a:xfrm flipH="1">
              <a:off x="798" y="888"/>
              <a:ext cx="52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64" name="Rectangle 20"/>
            <p:cNvSpPr>
              <a:spLocks noChangeArrowheads="1"/>
            </p:cNvSpPr>
            <p:nvPr/>
          </p:nvSpPr>
          <p:spPr bwMode="auto">
            <a:xfrm>
              <a:off x="1242" y="1644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1365" name="Text Box 21"/>
            <p:cNvSpPr txBox="1">
              <a:spLocks noChangeArrowheads="1"/>
            </p:cNvSpPr>
            <p:nvPr/>
          </p:nvSpPr>
          <p:spPr bwMode="auto">
            <a:xfrm>
              <a:off x="714" y="960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1366" name="Text Box 22"/>
            <p:cNvSpPr txBox="1">
              <a:spLocks noChangeArrowheads="1"/>
            </p:cNvSpPr>
            <p:nvPr/>
          </p:nvSpPr>
          <p:spPr bwMode="auto">
            <a:xfrm>
              <a:off x="726" y="183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41367" name="Text Box 23"/>
            <p:cNvSpPr txBox="1">
              <a:spLocks noChangeArrowheads="1"/>
            </p:cNvSpPr>
            <p:nvPr/>
          </p:nvSpPr>
          <p:spPr bwMode="auto">
            <a:xfrm>
              <a:off x="702" y="14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68" name="Text Box 24"/>
            <p:cNvSpPr txBox="1">
              <a:spLocks noChangeArrowheads="1"/>
            </p:cNvSpPr>
            <p:nvPr/>
          </p:nvSpPr>
          <p:spPr bwMode="auto">
            <a:xfrm>
              <a:off x="1386" y="111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69" name="Text Box 25"/>
            <p:cNvSpPr txBox="1">
              <a:spLocks noChangeArrowheads="1"/>
            </p:cNvSpPr>
            <p:nvPr/>
          </p:nvSpPr>
          <p:spPr bwMode="auto">
            <a:xfrm>
              <a:off x="1362" y="165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70" name="Text Box 26"/>
            <p:cNvSpPr txBox="1">
              <a:spLocks noChangeArrowheads="1"/>
            </p:cNvSpPr>
            <p:nvPr/>
          </p:nvSpPr>
          <p:spPr bwMode="auto">
            <a:xfrm>
              <a:off x="1014" y="92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1371" name="Text Box 27"/>
            <p:cNvSpPr txBox="1">
              <a:spLocks noChangeArrowheads="1"/>
            </p:cNvSpPr>
            <p:nvPr/>
          </p:nvSpPr>
          <p:spPr bwMode="auto">
            <a:xfrm>
              <a:off x="1014" y="1260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72" name="Text Box 28"/>
            <p:cNvSpPr txBox="1">
              <a:spLocks noChangeArrowheads="1"/>
            </p:cNvSpPr>
            <p:nvPr/>
          </p:nvSpPr>
          <p:spPr bwMode="auto">
            <a:xfrm>
              <a:off x="942" y="1080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73" name="Text Box 29"/>
            <p:cNvSpPr txBox="1">
              <a:spLocks noChangeArrowheads="1"/>
            </p:cNvSpPr>
            <p:nvPr/>
          </p:nvSpPr>
          <p:spPr bwMode="auto">
            <a:xfrm>
              <a:off x="966" y="146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>
                  <a:latin typeface="黑体" panose="02010609060101010101" pitchFamily="49" charset="-122"/>
                  <a:ea typeface="黑体" panose="02010609060101010101" pitchFamily="49" charset="-122"/>
                  <a:sym typeface="Symbol" panose="05050102010706020507" pitchFamily="18" charset="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74" name="Text Box 30"/>
            <p:cNvSpPr txBox="1">
              <a:spLocks noChangeArrowheads="1"/>
            </p:cNvSpPr>
            <p:nvPr/>
          </p:nvSpPr>
          <p:spPr bwMode="auto">
            <a:xfrm>
              <a:off x="966" y="1836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441375" name="Text Box 31"/>
            <p:cNvSpPr txBox="1">
              <a:spLocks noChangeArrowheads="1"/>
            </p:cNvSpPr>
            <p:nvPr/>
          </p:nvSpPr>
          <p:spPr bwMode="auto">
            <a:xfrm>
              <a:off x="930" y="1632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441376" name="Line 32"/>
            <p:cNvSpPr>
              <a:spLocks noChangeShapeType="1"/>
            </p:cNvSpPr>
            <p:nvPr/>
          </p:nvSpPr>
          <p:spPr bwMode="auto">
            <a:xfrm>
              <a:off x="918" y="888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7" name="Oval 33"/>
            <p:cNvSpPr>
              <a:spLocks noChangeArrowheads="1"/>
            </p:cNvSpPr>
            <p:nvPr/>
          </p:nvSpPr>
          <p:spPr bwMode="auto">
            <a:xfrm>
              <a:off x="732" y="2188"/>
              <a:ext cx="56" cy="5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1378" name="Oval 34"/>
            <p:cNvSpPr>
              <a:spLocks noChangeArrowheads="1"/>
            </p:cNvSpPr>
            <p:nvPr/>
          </p:nvSpPr>
          <p:spPr bwMode="auto">
            <a:xfrm>
              <a:off x="768" y="868"/>
              <a:ext cx="56" cy="5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953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41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1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1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1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1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41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41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41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1348" grpId="0" animBg="1" autoUpdateAnimBg="0"/>
      <p:bldP spid="441351" grpId="0" autoUpdateAnimBg="0"/>
      <p:bldP spid="441352" grpId="0" autoUpdateAnimBg="0"/>
      <p:bldP spid="441353" grpId="0" build="p" autoUpdateAnimBg="0"/>
      <p:bldP spid="441354" grpId="0" build="p" autoUpdateAnimBg="0"/>
      <p:bldP spid="441355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FCBFE92-4950-4839-A96A-5A927330549D}" type="datetime1">
              <a:rPr lang="zh-CN" altLang="en-US" smtClean="0"/>
              <a:pPr>
                <a:defRPr/>
              </a:pPr>
              <a:t>2021/3/12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9DF94E-7D5D-4B62-90AF-0A54AC73554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5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207" y="1288816"/>
            <a:ext cx="2286000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79512" y="260648"/>
            <a:ext cx="741680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3800" b="1">
                <a:solidFill>
                  <a:srgbClr val="3333CC"/>
                </a:solidFill>
                <a:ea typeface="楷体_GB2312" pitchFamily="49" charset="-122"/>
              </a:rPr>
              <a:t>分压器的原理</a:t>
            </a:r>
            <a:r>
              <a:rPr lang="en-US" altLang="zh-CN" sz="2800">
                <a:solidFill>
                  <a:srgbClr val="3333CC"/>
                </a:solidFill>
                <a:ea typeface="楷体_GB2312" pitchFamily="49" charset="-122"/>
              </a:rPr>
              <a:t>---</a:t>
            </a:r>
            <a:r>
              <a:rPr lang="zh-CN" altLang="en-US" sz="3200" b="1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直流分压器</a:t>
            </a:r>
          </a:p>
        </p:txBody>
      </p:sp>
      <p:pic>
        <p:nvPicPr>
          <p:cNvPr id="7" name="Picture 3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268760"/>
            <a:ext cx="2914650" cy="394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2"/>
          <p:cNvSpPr>
            <a:spLocks noChangeArrowheads="1"/>
          </p:cNvSpPr>
          <p:nvPr/>
        </p:nvSpPr>
        <p:spPr bwMode="auto">
          <a:xfrm>
            <a:off x="1835696" y="5772944"/>
            <a:ext cx="1944216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FF6600"/>
                </a:solidFill>
                <a:latin typeface="仿宋_GB2312" pitchFamily="1" charset="-122"/>
                <a:ea typeface="仿宋_GB2312" pitchFamily="1" charset="-122"/>
              </a:rPr>
              <a:t>取样电压：</a:t>
            </a:r>
          </a:p>
        </p:txBody>
      </p:sp>
      <p:graphicFrame>
        <p:nvGraphicFramePr>
          <p:cNvPr id="9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127016"/>
              </p:ext>
            </p:extLst>
          </p:nvPr>
        </p:nvGraphicFramePr>
        <p:xfrm>
          <a:off x="4111625" y="5621337"/>
          <a:ext cx="3816350" cy="950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1" name="公式" r:id="rId5" imgW="1803240" imgH="444240" progId="Equation.3">
                  <p:embed/>
                </p:oleObj>
              </mc:Choice>
              <mc:Fallback>
                <p:oleObj name="公式" r:id="rId5" imgW="1803240" imgH="444240" progId="Equation.3">
                  <p:embed/>
                  <p:pic>
                    <p:nvPicPr>
                      <p:cNvPr id="2051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5" y="5621337"/>
                        <a:ext cx="3816350" cy="950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9701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6" name="Text Box 4"/>
          <p:cNvSpPr txBox="1">
            <a:spLocks noChangeArrowheads="1"/>
          </p:cNvSpPr>
          <p:nvPr/>
        </p:nvSpPr>
        <p:spPr bwMode="auto">
          <a:xfrm>
            <a:off x="176213" y="457200"/>
            <a:ext cx="655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2.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电阻并联 （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parallel connection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8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443397" name="Group 5"/>
          <p:cNvGrpSpPr>
            <a:grpSpLocks/>
          </p:cNvGrpSpPr>
          <p:nvPr/>
        </p:nvGrpSpPr>
        <p:grpSpPr bwMode="auto">
          <a:xfrm>
            <a:off x="1701800" y="914400"/>
            <a:ext cx="5060950" cy="2187575"/>
            <a:chOff x="1072" y="576"/>
            <a:chExt cx="3188" cy="1378"/>
          </a:xfrm>
        </p:grpSpPr>
        <p:sp>
          <p:nvSpPr>
            <p:cNvPr id="443398" name="Text Box 6"/>
            <p:cNvSpPr txBox="1">
              <a:spLocks noChangeArrowheads="1"/>
            </p:cNvSpPr>
            <p:nvPr/>
          </p:nvSpPr>
          <p:spPr bwMode="auto">
            <a:xfrm>
              <a:off x="3936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3399" name="Line 7"/>
            <p:cNvSpPr>
              <a:spLocks noChangeShapeType="1"/>
            </p:cNvSpPr>
            <p:nvPr/>
          </p:nvSpPr>
          <p:spPr bwMode="auto">
            <a:xfrm>
              <a:off x="1296" y="960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0" name="Line 8"/>
            <p:cNvSpPr>
              <a:spLocks noChangeShapeType="1"/>
            </p:cNvSpPr>
            <p:nvPr/>
          </p:nvSpPr>
          <p:spPr bwMode="auto">
            <a:xfrm rot="-5400000">
              <a:off x="1354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1" name="Line 9"/>
            <p:cNvSpPr>
              <a:spLocks noChangeShapeType="1"/>
            </p:cNvSpPr>
            <p:nvPr/>
          </p:nvSpPr>
          <p:spPr bwMode="auto">
            <a:xfrm rot="-5400000">
              <a:off x="1790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2" name="Line 10"/>
            <p:cNvSpPr>
              <a:spLocks noChangeShapeType="1"/>
            </p:cNvSpPr>
            <p:nvPr/>
          </p:nvSpPr>
          <p:spPr bwMode="auto">
            <a:xfrm>
              <a:off x="1296" y="1920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3" name="Line 11"/>
            <p:cNvSpPr>
              <a:spLocks noChangeShapeType="1"/>
            </p:cNvSpPr>
            <p:nvPr/>
          </p:nvSpPr>
          <p:spPr bwMode="auto">
            <a:xfrm>
              <a:off x="2400" y="96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4" name="Line 12"/>
            <p:cNvSpPr>
              <a:spLocks noChangeShapeType="1"/>
            </p:cNvSpPr>
            <p:nvPr/>
          </p:nvSpPr>
          <p:spPr bwMode="auto">
            <a:xfrm>
              <a:off x="2414" y="192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5" name="Line 13"/>
            <p:cNvSpPr>
              <a:spLocks noChangeShapeType="1"/>
            </p:cNvSpPr>
            <p:nvPr/>
          </p:nvSpPr>
          <p:spPr bwMode="auto">
            <a:xfrm>
              <a:off x="2798" y="96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6" name="Line 14"/>
            <p:cNvSpPr>
              <a:spLocks noChangeShapeType="1"/>
            </p:cNvSpPr>
            <p:nvPr/>
          </p:nvSpPr>
          <p:spPr bwMode="auto">
            <a:xfrm rot="-5400000">
              <a:off x="2506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7" name="Line 15"/>
            <p:cNvSpPr>
              <a:spLocks noChangeShapeType="1"/>
            </p:cNvSpPr>
            <p:nvPr/>
          </p:nvSpPr>
          <p:spPr bwMode="auto">
            <a:xfrm>
              <a:off x="2798" y="192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8" name="Line 16"/>
            <p:cNvSpPr>
              <a:spLocks noChangeShapeType="1"/>
            </p:cNvSpPr>
            <p:nvPr/>
          </p:nvSpPr>
          <p:spPr bwMode="auto">
            <a:xfrm>
              <a:off x="3134" y="96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09" name="Line 17"/>
            <p:cNvSpPr>
              <a:spLocks noChangeShapeType="1"/>
            </p:cNvSpPr>
            <p:nvPr/>
          </p:nvSpPr>
          <p:spPr bwMode="auto">
            <a:xfrm>
              <a:off x="3182" y="1920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10" name="Line 18"/>
            <p:cNvSpPr>
              <a:spLocks noChangeShapeType="1"/>
            </p:cNvSpPr>
            <p:nvPr/>
          </p:nvSpPr>
          <p:spPr bwMode="auto">
            <a:xfrm>
              <a:off x="3518" y="96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11" name="Line 19"/>
            <p:cNvSpPr>
              <a:spLocks noChangeShapeType="1"/>
            </p:cNvSpPr>
            <p:nvPr/>
          </p:nvSpPr>
          <p:spPr bwMode="auto">
            <a:xfrm>
              <a:off x="3518" y="1920"/>
              <a:ext cx="33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12" name="Line 20"/>
            <p:cNvSpPr>
              <a:spLocks noChangeShapeType="1"/>
            </p:cNvSpPr>
            <p:nvPr/>
          </p:nvSpPr>
          <p:spPr bwMode="auto">
            <a:xfrm rot="-5400000">
              <a:off x="3374" y="1440"/>
              <a:ext cx="96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13" name="Rectangle 21"/>
            <p:cNvSpPr>
              <a:spLocks noChangeArrowheads="1"/>
            </p:cNvSpPr>
            <p:nvPr/>
          </p:nvSpPr>
          <p:spPr bwMode="auto">
            <a:xfrm>
              <a:off x="1476" y="124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443414" name="Rectangle 22"/>
            <p:cNvSpPr>
              <a:spLocks noChangeArrowheads="1"/>
            </p:cNvSpPr>
            <p:nvPr/>
          </p:nvSpPr>
          <p:spPr bwMode="auto">
            <a:xfrm>
              <a:off x="1915" y="124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443415" name="Rectangle 23"/>
            <p:cNvSpPr>
              <a:spLocks noChangeArrowheads="1"/>
            </p:cNvSpPr>
            <p:nvPr/>
          </p:nvSpPr>
          <p:spPr bwMode="auto">
            <a:xfrm>
              <a:off x="2634" y="124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43416" name="Rectangle 24"/>
            <p:cNvSpPr>
              <a:spLocks noChangeArrowheads="1"/>
            </p:cNvSpPr>
            <p:nvPr/>
          </p:nvSpPr>
          <p:spPr bwMode="auto">
            <a:xfrm>
              <a:off x="3509" y="1248"/>
              <a:ext cx="3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43417" name="Line 25"/>
            <p:cNvSpPr>
              <a:spLocks noChangeShapeType="1"/>
            </p:cNvSpPr>
            <p:nvPr/>
          </p:nvSpPr>
          <p:spPr bwMode="auto">
            <a:xfrm>
              <a:off x="1296" y="878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18" name="Text Box 26"/>
            <p:cNvSpPr txBox="1">
              <a:spLocks noChangeArrowheads="1"/>
            </p:cNvSpPr>
            <p:nvPr/>
          </p:nvSpPr>
          <p:spPr bwMode="auto">
            <a:xfrm>
              <a:off x="1366" y="576"/>
              <a:ext cx="1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800" b="1" i="1"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443419" name="Rectangle 27"/>
            <p:cNvSpPr>
              <a:spLocks noChangeArrowheads="1"/>
            </p:cNvSpPr>
            <p:nvPr/>
          </p:nvSpPr>
          <p:spPr bwMode="auto">
            <a:xfrm>
              <a:off x="1104" y="91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  <a:endParaRPr kumimoji="1" lang="en-US" altLang="zh-CN" sz="4400" b="1">
                <a:solidFill>
                  <a:srgbClr val="FF0000"/>
                </a:solidFill>
                <a:latin typeface="Times New Roman" panose="02020603050405020304" pitchFamily="18" charset="0"/>
                <a:sym typeface="CommonBullets" pitchFamily="34" charset="2"/>
              </a:endParaRPr>
            </a:p>
          </p:txBody>
        </p:sp>
        <p:sp>
          <p:nvSpPr>
            <p:cNvPr id="443420" name="Text Box 28"/>
            <p:cNvSpPr txBox="1">
              <a:spLocks noChangeArrowheads="1"/>
            </p:cNvSpPr>
            <p:nvPr/>
          </p:nvSpPr>
          <p:spPr bwMode="auto">
            <a:xfrm>
              <a:off x="1072" y="13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443421" name="Rectangle 29"/>
            <p:cNvSpPr>
              <a:spLocks noChangeArrowheads="1"/>
            </p:cNvSpPr>
            <p:nvPr/>
          </p:nvSpPr>
          <p:spPr bwMode="auto">
            <a:xfrm>
              <a:off x="2206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3422" name="Rectangle 30"/>
            <p:cNvSpPr>
              <a:spLocks noChangeArrowheads="1"/>
            </p:cNvSpPr>
            <p:nvPr/>
          </p:nvSpPr>
          <p:spPr bwMode="auto">
            <a:xfrm>
              <a:off x="1778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3423" name="Rectangle 31"/>
            <p:cNvSpPr>
              <a:spLocks noChangeArrowheads="1"/>
            </p:cNvSpPr>
            <p:nvPr/>
          </p:nvSpPr>
          <p:spPr bwMode="auto">
            <a:xfrm>
              <a:off x="2926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3424" name="Rectangle 32"/>
            <p:cNvSpPr>
              <a:spLocks noChangeArrowheads="1"/>
            </p:cNvSpPr>
            <p:nvPr/>
          </p:nvSpPr>
          <p:spPr bwMode="auto">
            <a:xfrm>
              <a:off x="3794" y="1287"/>
              <a:ext cx="120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43425" name="Line 33"/>
            <p:cNvSpPr>
              <a:spLocks noChangeShapeType="1"/>
            </p:cNvSpPr>
            <p:nvPr/>
          </p:nvSpPr>
          <p:spPr bwMode="auto">
            <a:xfrm>
              <a:off x="1920" y="1008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26" name="Text Box 34"/>
            <p:cNvSpPr txBox="1">
              <a:spLocks noChangeArrowheads="1"/>
            </p:cNvSpPr>
            <p:nvPr/>
          </p:nvSpPr>
          <p:spPr bwMode="auto">
            <a:xfrm>
              <a:off x="1920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3427" name="Text Box 35"/>
            <p:cNvSpPr txBox="1">
              <a:spLocks noChangeArrowheads="1"/>
            </p:cNvSpPr>
            <p:nvPr/>
          </p:nvSpPr>
          <p:spPr bwMode="auto">
            <a:xfrm>
              <a:off x="2352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3428" name="Text Box 36"/>
            <p:cNvSpPr txBox="1">
              <a:spLocks noChangeArrowheads="1"/>
            </p:cNvSpPr>
            <p:nvPr/>
          </p:nvSpPr>
          <p:spPr bwMode="auto">
            <a:xfrm>
              <a:off x="3120" y="960"/>
              <a:ext cx="3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k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443429" name="Text Box 37"/>
            <p:cNvSpPr txBox="1">
              <a:spLocks noChangeArrowheads="1"/>
            </p:cNvSpPr>
            <p:nvPr/>
          </p:nvSpPr>
          <p:spPr bwMode="auto">
            <a:xfrm>
              <a:off x="1108" y="161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443430" name="Line 38"/>
            <p:cNvSpPr>
              <a:spLocks noChangeShapeType="1"/>
            </p:cNvSpPr>
            <p:nvPr/>
          </p:nvSpPr>
          <p:spPr bwMode="auto">
            <a:xfrm>
              <a:off x="2352" y="1008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1" name="Line 39"/>
            <p:cNvSpPr>
              <a:spLocks noChangeShapeType="1"/>
            </p:cNvSpPr>
            <p:nvPr/>
          </p:nvSpPr>
          <p:spPr bwMode="auto">
            <a:xfrm>
              <a:off x="3072" y="1008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2" name="Line 40"/>
            <p:cNvSpPr>
              <a:spLocks noChangeShapeType="1"/>
            </p:cNvSpPr>
            <p:nvPr/>
          </p:nvSpPr>
          <p:spPr bwMode="auto">
            <a:xfrm>
              <a:off x="3936" y="960"/>
              <a:ext cx="0" cy="25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3" name="Oval 41"/>
            <p:cNvSpPr>
              <a:spLocks noChangeArrowheads="1"/>
            </p:cNvSpPr>
            <p:nvPr/>
          </p:nvSpPr>
          <p:spPr bwMode="auto">
            <a:xfrm>
              <a:off x="1234" y="188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3434" name="Oval 42"/>
            <p:cNvSpPr>
              <a:spLocks noChangeArrowheads="1"/>
            </p:cNvSpPr>
            <p:nvPr/>
          </p:nvSpPr>
          <p:spPr bwMode="auto">
            <a:xfrm>
              <a:off x="1234" y="926"/>
              <a:ext cx="68" cy="6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3435" name="Text Box 43"/>
          <p:cNvSpPr txBox="1">
            <a:spLocks noChangeArrowheads="1"/>
          </p:cNvSpPr>
          <p:nvPr/>
        </p:nvSpPr>
        <p:spPr bwMode="auto">
          <a:xfrm>
            <a:off x="523875" y="3448050"/>
            <a:ext cx="253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8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>
                <a:solidFill>
                  <a:srgbClr val="008000"/>
                </a:solidFill>
                <a:latin typeface="Times New Roman" panose="02020603050405020304" pitchFamily="18" charset="0"/>
              </a:rPr>
              <a:t>） </a:t>
            </a:r>
            <a:r>
              <a:rPr kumimoji="1" lang="zh-CN" altLang="en-US" sz="2400" b="1">
                <a:solidFill>
                  <a:srgbClr val="008000"/>
                </a:solidFill>
                <a:latin typeface="宋体" panose="02010600030101010101" pitchFamily="2" charset="-122"/>
              </a:rPr>
              <a:t>电路特点</a:t>
            </a:r>
          </a:p>
        </p:txBody>
      </p:sp>
      <p:sp>
        <p:nvSpPr>
          <p:cNvPr id="443436" name="Text Box 44"/>
          <p:cNvSpPr txBox="1">
            <a:spLocks noChangeArrowheads="1"/>
          </p:cNvSpPr>
          <p:nvPr/>
        </p:nvSpPr>
        <p:spPr bwMode="auto">
          <a:xfrm>
            <a:off x="723900" y="4114800"/>
            <a:ext cx="84407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(a) </a:t>
            </a:r>
            <a:r>
              <a:rPr kumimoji="1" lang="zh-CN" altLang="zh-CN" sz="2400" b="1">
                <a:latin typeface="Times New Roman" panose="02020603050405020304" pitchFamily="18" charset="0"/>
              </a:rPr>
              <a:t>各电阻两端分别接在一起，端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电压</a:t>
            </a:r>
            <a:r>
              <a:rPr kumimoji="1" lang="zh-CN" altLang="zh-CN" sz="2400" b="1">
                <a:latin typeface="Times New Roman" panose="02020603050405020304" pitchFamily="18" charset="0"/>
              </a:rPr>
              <a:t>为同一电压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KVL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）；</a:t>
            </a:r>
          </a:p>
        </p:txBody>
      </p:sp>
      <p:sp>
        <p:nvSpPr>
          <p:cNvPr id="443437" name="Text Box 45"/>
          <p:cNvSpPr txBox="1">
            <a:spLocks noChangeArrowheads="1"/>
          </p:cNvSpPr>
          <p:nvPr/>
        </p:nvSpPr>
        <p:spPr bwMode="auto">
          <a:xfrm>
            <a:off x="723900" y="4819650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(b)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总电流等于流过各并联电阻的电流之和</a:t>
            </a:r>
            <a:r>
              <a:rPr kumimoji="1" lang="zh-CN" altLang="zh-CN" sz="2400" b="1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latin typeface="Times New Roman" panose="02020603050405020304" pitchFamily="18" charset="0"/>
              </a:rPr>
              <a:t>KCL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）：</a:t>
            </a:r>
          </a:p>
        </p:txBody>
      </p:sp>
      <p:sp>
        <p:nvSpPr>
          <p:cNvPr id="443438" name="Text Box 46"/>
          <p:cNvSpPr txBox="1">
            <a:spLocks noChangeArrowheads="1"/>
          </p:cNvSpPr>
          <p:nvPr/>
        </p:nvSpPr>
        <p:spPr bwMode="auto">
          <a:xfrm>
            <a:off x="2006600" y="5467350"/>
            <a:ext cx="4016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i = 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1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i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  <a:sym typeface="Math4" pitchFamily="2" charset="2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k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sym typeface="MT Extra" panose="05050102010205020202" pitchFamily="18" charset="2"/>
              </a:rPr>
              <a:t>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 + 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33013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3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3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4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3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3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3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3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3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44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3396" grpId="0" autoUpdateAnimBg="0"/>
      <p:bldP spid="443435" grpId="0" autoUpdateAnimBg="0"/>
      <p:bldP spid="443436" grpId="0" autoUpdateAnimBg="0"/>
      <p:bldP spid="443437" grpId="0" autoUpdateAnimBg="0"/>
      <p:bldP spid="443438" grpId="0" autoUpdateAnimBg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3300"/>
      </a:hlink>
      <a:folHlink>
        <a:srgbClr val="FF3300"/>
      </a:folHlink>
    </a:clrScheme>
    <a:fontScheme name="默认设计模板">
      <a:majorFont>
        <a:latin typeface="Times New Roman"/>
        <a:ea typeface="华文新魏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幼圆" panose="02010509060101010101" pitchFamily="49" charset="-122"/>
            <a:ea typeface="幼圆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幼圆" panose="02010509060101010101" pitchFamily="49" charset="-122"/>
            <a:ea typeface="幼圆" panose="020105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11467</TotalTime>
  <Words>2421</Words>
  <Application>Microsoft Office PowerPoint</Application>
  <PresentationFormat>全屏显示(4:3)</PresentationFormat>
  <Paragraphs>545</Paragraphs>
  <Slides>50</Slides>
  <Notes>10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50</vt:i4>
      </vt:variant>
    </vt:vector>
  </HeadingPairs>
  <TitlesOfParts>
    <vt:vector size="76" baseType="lpstr">
      <vt:lpstr>CommonBullets</vt:lpstr>
      <vt:lpstr>굴림</vt:lpstr>
      <vt:lpstr>Math4</vt:lpstr>
      <vt:lpstr>仿宋_GB2312</vt:lpstr>
      <vt:lpstr>黑体</vt:lpstr>
      <vt:lpstr>华文新魏</vt:lpstr>
      <vt:lpstr>华文中宋</vt:lpstr>
      <vt:lpstr>楷体_GB2312</vt:lpstr>
      <vt:lpstr>隶书</vt:lpstr>
      <vt:lpstr>宋体</vt:lpstr>
      <vt:lpstr>幼圆</vt:lpstr>
      <vt:lpstr>-윤고딕120</vt:lpstr>
      <vt:lpstr>Arial</vt:lpstr>
      <vt:lpstr>Cambria Math</vt:lpstr>
      <vt:lpstr>MT Extra</vt:lpstr>
      <vt:lpstr>Symbol</vt:lpstr>
      <vt:lpstr>Times New Roman</vt:lpstr>
      <vt:lpstr>Wingdings</vt:lpstr>
      <vt:lpstr>默认设计模板</vt:lpstr>
      <vt:lpstr>Visio</vt:lpstr>
      <vt:lpstr>公式</vt:lpstr>
      <vt:lpstr>VISIO</vt:lpstr>
      <vt:lpstr>Equation</vt:lpstr>
      <vt:lpstr>Flash 文档</vt:lpstr>
      <vt:lpstr>Flash Movie</vt:lpstr>
      <vt:lpstr>Visio.Drawing.6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本章学习重点、难点及注意事项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基本定律</dc:title>
  <dc:creator>qryan</dc:creator>
  <cp:lastModifiedBy>zhanmeng@wipm.ac.cn</cp:lastModifiedBy>
  <cp:revision>612</cp:revision>
  <cp:lastPrinted>2020-02-24T12:45:34Z</cp:lastPrinted>
  <dcterms:created xsi:type="dcterms:W3CDTF">2001-01-13T02:14:45Z</dcterms:created>
  <dcterms:modified xsi:type="dcterms:W3CDTF">2021-03-12T01:59:37Z</dcterms:modified>
</cp:coreProperties>
</file>